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F26CB-6209-4146-BCCF-9CEBEF846693}" v="949" dt="2023-10-15T11:53:37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7C3F-0FB2-4B2E-BA6A-FEEEFF1AF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83AE9-1CC1-4572-A6E5-E97F80E47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4DE7C-68AB-403D-B9D8-7398C29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A57E-7C1A-457B-A4CD-5DCEB057B502}" type="datetime1">
              <a:rPr lang="en-US" smtClean="0"/>
              <a:t>10/18/2023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03E50-6613-4D86-AA22-43B14E72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69AB5-A56D-471F-9236-EFA981E2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2744C-12E6-455B-B646-2EA92DE0E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71C4D-C062-4EEE-9A9A-31ADCC5C87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4DC97-C26E-407A-9E29-68C52D547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89749-A4CD-447F-8298-2B7988C91CEA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E9353-B771-47FF-975E-72337414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5A858-B8B2-4364-A7D0-B2E8FAE0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0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6BABE-D80C-4F54-A03C-E1F9EBCA8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85191-EF5B-48BE-AB5D-B7BA4C3D09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A387A-1231-4FE3-8574-D4331A343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444D3-C0BA-4587-A56C-581AB9F841BE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1559-4901-4AD3-ABE7-DF0235457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F6C18E-B751-4E7B-9CD8-1BF44DAB8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B412-EBAB-4569-B3D9-6B346BF8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C8AE-B0F4-404F-BCAD-A14C18E50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9CAD-DAFB-4DE3-9C41-7FD03EA8D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F2CE-4F37-411C-A3EE-BBBE223265B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3137-8136-46C5-AC2F-49E5F55E4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AB6EF-A0B1-4706-AE44-253A6B18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5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02F68-BF19-468D-B422-54B6D189F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BF7D7-84D4-4A39-B44E-9B029EEB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29709-D243-41E8-89FA-62FA7AEB5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083D4-708C-4BB5-B4FD-30CE9FA12FD5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99C0-DC2A-4133-A10D-D43A1E05B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2EFD-A17E-47F5-8AC9-EFD6D813D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92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C668D-BFBE-4765-A294-8303931B5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C212-F55F-4D0D-BFA7-F00A33CAA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4BDD7-2575-4E82-887D-DCAF9EB15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AECC8-3C3A-4A5D-AB7A-1F99E502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39B2-65BC-4C2A-A62B-3EABFE9590E4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7609B-ACA4-4323-9340-C7DB166D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409EA3-C5C7-4AC6-956A-DB9A3B4F3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0CDE0-7431-4F05-AA47-F10EB46C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D9FFA7-D3EA-4CB8-A471-94235AD6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5360D2-88E8-43C8-92D1-67AB23BBE2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68F6-20A1-47A1-90FE-903135EEFD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555EC1-268F-4324-A003-3608AA0D8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55C8E4-FCB8-4E06-9C43-0ACD949A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05F5A-E4A3-476F-A89E-C2B73F2431E4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01C005-C973-4D82-942A-334F1D4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FB6186-6570-4DE8-8603-70B0A51D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7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5ADD3-88C8-4B01-8CC6-808C0E41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34E6A-1390-4101-B78E-759231340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61515-4A26-4F31-9F61-5A10B1FABBFC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BC7B90-4C99-4653-872A-3572A02DA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03516-4D31-49D2-9488-33C734A7A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50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D8488-CF25-431B-A87A-AAF141BD0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DC65-7D1F-4BAB-9695-F7E734143E14}" type="datetime1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2F58E5-C92D-4C64-B867-0576B1EA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16797-ABEC-4FE0-AFDE-36107B96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84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F2B0-990D-418E-9D10-2464E9866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81131-AFFD-4339-9F30-D408B510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C47F4-7968-4698-8BD3-A583099FA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2BC6F-3996-4B2B-B8F2-DD3A82CC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24077-BD55-4036-8E92-6558FDF3B653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32E66-581A-4CF2-A40A-4E24FAAC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3B1C89-C625-4618-81A2-FB34E4D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486F-443A-4F2D-AB1F-8B1F4C4DE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21213-E7FB-406A-B8CD-735AAC7AD0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41A03-500E-49F7-8D99-A1EAFE4D3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1523D-69E9-4EAE-A610-B3A237B7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25F2-7107-4609-BCC2-77C63064A5E8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B852F-4134-4AB5-BA87-483B1E1AD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4C5CB-918E-4A09-8222-D36E37B63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8480-1C08-4458-AD97-0283E6FF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A0686-7BAC-45C0-BA30-0D0CBCE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202DE-82CD-407D-8C68-174B0CBB5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99" y="2254103"/>
            <a:ext cx="9486901" cy="3918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4AC9D-6E1B-46D3-959F-A068A1EDB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9800022" y="3223751"/>
            <a:ext cx="4114801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D3FE42E8-8B57-452D-A122-4DCE9AC771E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0015-9EFB-40F8-BC00-AC2483D60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08136" y="3223750"/>
            <a:ext cx="4114800" cy="4105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2C732-0E3E-49E0-A72E-D4C08CB44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6340" y="6356350"/>
            <a:ext cx="8718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pc="3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F8E28480-1C08-4458-AD97-0283E6FFD0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4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ipOOXlMfgg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1C9781-1BFB-4400-A1AC-1BEAE6728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32CAD-5F08-4EE4-B80D-A9E62A650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6781800" cy="54864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7552" y="1371599"/>
            <a:ext cx="5020236" cy="23604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2"/>
                </a:solidFill>
                <a:cs typeface="Calibri Light"/>
              </a:rPr>
              <a:t>Dan </a:t>
            </a:r>
            <a:r>
              <a:rPr lang="en-US" dirty="0" err="1">
                <a:solidFill>
                  <a:schemeClr val="bg2"/>
                </a:solidFill>
                <a:cs typeface="Calibri Light"/>
              </a:rPr>
              <a:t>kravate</a:t>
            </a:r>
            <a:br>
              <a:rPr lang="en-US" dirty="0">
                <a:solidFill>
                  <a:schemeClr val="bg2"/>
                </a:solidFill>
                <a:cs typeface="Calibri Light"/>
              </a:rPr>
            </a:br>
            <a:endParaRPr lang="en-US" dirty="0">
              <a:solidFill>
                <a:schemeClr val="bg2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5410200" cy="1371601"/>
          </a:xfrm>
        </p:spPr>
        <p:txBody>
          <a:bodyPr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Belt, necktie, and a wrapped box on top of a wood table">
            <a:extLst>
              <a:ext uri="{FF2B5EF4-FFF2-40B4-BE49-F238E27FC236}">
                <a16:creationId xmlns:a16="http://schemas.microsoft.com/office/drawing/2014/main" id="{73B5D54F-26CC-6CA1-0F7C-02762468F2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32" r="11217" b="-3"/>
          <a:stretch/>
        </p:blipFill>
        <p:spPr>
          <a:xfrm>
            <a:off x="8153401" y="10"/>
            <a:ext cx="40386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949742-730C-4F7B-88BE-E4E69F6D1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C0732-01DA-4A7C-ABF5-56B3C5B0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1801" y="685801"/>
            <a:ext cx="4724400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-up of a coin&#10;&#10;Description automatically generated">
            <a:extLst>
              <a:ext uri="{FF2B5EF4-FFF2-40B4-BE49-F238E27FC236}">
                <a16:creationId xmlns:a16="http://schemas.microsoft.com/office/drawing/2014/main" id="{8BD6499E-FDAC-4E62-D5E8-198D0CF6CC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1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0B77-8702-2AE9-D5A9-8D39FEDD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810" y="1195199"/>
            <a:ext cx="3807725" cy="448754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ea typeface="+mj-lt"/>
                <a:cs typeface="+mj-lt"/>
              </a:rPr>
              <a:t>Academia </a:t>
            </a:r>
            <a:r>
              <a:rPr lang="en-US" sz="1600" dirty="0" err="1">
                <a:ea typeface="+mj-lt"/>
                <a:cs typeface="+mj-lt"/>
              </a:rPr>
              <a:t>Cravatica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institucija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koja</a:t>
            </a:r>
            <a:r>
              <a:rPr lang="en-US" sz="1600" dirty="0">
                <a:ea typeface="+mj-lt"/>
                <a:cs typeface="+mj-lt"/>
              </a:rPr>
              <a:t> se </a:t>
            </a:r>
            <a:r>
              <a:rPr lang="en-US" sz="1600" dirty="0" err="1">
                <a:ea typeface="+mj-lt"/>
                <a:cs typeface="+mj-lt"/>
              </a:rPr>
              <a:t>bavi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proučavanjem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čuvanjem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unapređivanjem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kravate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kao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pokretne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hrvatske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svjetske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baštine</a:t>
            </a:r>
            <a:r>
              <a:rPr lang="en-US" sz="1600" dirty="0">
                <a:ea typeface="+mj-lt"/>
                <a:cs typeface="+mj-lt"/>
              </a:rPr>
              <a:t>. 18.10. 2003.god. </a:t>
            </a:r>
            <a:r>
              <a:rPr lang="en-US" sz="1600" dirty="0" err="1">
                <a:ea typeface="+mj-lt"/>
                <a:cs typeface="+mj-lt"/>
              </a:rPr>
              <a:t>izvedena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spektakularna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instalacija</a:t>
            </a:r>
            <a:r>
              <a:rPr lang="en-US" sz="1600" dirty="0">
                <a:ea typeface="+mj-lt"/>
                <a:cs typeface="+mj-lt"/>
              </a:rPr>
              <a:t> '</a:t>
            </a:r>
            <a:r>
              <a:rPr lang="en-US" sz="1600" dirty="0" err="1">
                <a:ea typeface="+mj-lt"/>
                <a:cs typeface="+mj-lt"/>
              </a:rPr>
              <a:t>Kravata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oko</a:t>
            </a:r>
            <a:r>
              <a:rPr lang="en-US" sz="1600" dirty="0">
                <a:ea typeface="+mj-lt"/>
                <a:cs typeface="+mj-lt"/>
              </a:rPr>
              <a:t> Arene u Puli'.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ea typeface="+mj-lt"/>
                <a:cs typeface="+mj-lt"/>
              </a:rPr>
              <a:t> </a:t>
            </a:r>
            <a:r>
              <a:rPr lang="en-US" sz="1600" dirty="0" err="1">
                <a:ea typeface="+mj-lt"/>
                <a:cs typeface="+mj-lt"/>
              </a:rPr>
              <a:t>Kravata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koja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omotala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vanjske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zidine</a:t>
            </a:r>
            <a:r>
              <a:rPr lang="en-US" sz="1600" dirty="0">
                <a:ea typeface="+mj-lt"/>
                <a:cs typeface="+mj-lt"/>
              </a:rPr>
              <a:t> Arene, </a:t>
            </a:r>
            <a:r>
              <a:rPr lang="en-US" sz="1600" dirty="0" err="1">
                <a:ea typeface="+mj-lt"/>
                <a:cs typeface="+mj-lt"/>
              </a:rPr>
              <a:t>žarko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crvene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boje</a:t>
            </a:r>
            <a:r>
              <a:rPr lang="en-US" sz="1600" dirty="0">
                <a:ea typeface="+mj-lt"/>
                <a:cs typeface="+mj-lt"/>
              </a:rPr>
              <a:t>, a </a:t>
            </a:r>
            <a:r>
              <a:rPr lang="en-US" sz="1600" dirty="0" err="1">
                <a:ea typeface="+mj-lt"/>
                <a:cs typeface="+mj-lt"/>
              </a:rPr>
              <a:t>što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simbolizira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otvorenost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srdačnost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ljubav</a:t>
            </a:r>
            <a:r>
              <a:rPr lang="en-US" sz="1600" dirty="0">
                <a:ea typeface="+mj-lt"/>
                <a:cs typeface="+mj-lt"/>
              </a:rPr>
              <a:t>. </a:t>
            </a:r>
            <a:r>
              <a:rPr lang="en-US" sz="1600" dirty="0" err="1">
                <a:ea typeface="+mj-lt"/>
                <a:cs typeface="+mj-lt"/>
              </a:rPr>
              <a:t>Teška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oko</a:t>
            </a:r>
            <a:r>
              <a:rPr lang="en-US" sz="1600" dirty="0">
                <a:ea typeface="+mj-lt"/>
                <a:cs typeface="+mj-lt"/>
              </a:rPr>
              <a:t> 800 </a:t>
            </a:r>
            <a:r>
              <a:rPr lang="en-US" sz="1600" dirty="0" err="1">
                <a:ea typeface="+mj-lt"/>
                <a:cs typeface="+mj-lt"/>
              </a:rPr>
              <a:t>kilograma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široka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osam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metara</a:t>
            </a:r>
            <a:r>
              <a:rPr lang="en-US" sz="1600" dirty="0">
                <a:ea typeface="+mj-lt"/>
                <a:cs typeface="+mj-lt"/>
              </a:rPr>
              <a:t>, a u </a:t>
            </a:r>
            <a:r>
              <a:rPr lang="en-US" sz="1600" dirty="0" err="1">
                <a:ea typeface="+mj-lt"/>
                <a:cs typeface="+mj-lt"/>
              </a:rPr>
              <a:t>svom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najširem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dijelu</a:t>
            </a:r>
            <a:r>
              <a:rPr lang="en-US" sz="1600" dirty="0">
                <a:ea typeface="+mj-lt"/>
                <a:cs typeface="+mj-lt"/>
              </a:rPr>
              <a:t> 26 </a:t>
            </a:r>
            <a:r>
              <a:rPr lang="en-US" sz="1600" dirty="0" err="1">
                <a:ea typeface="+mj-lt"/>
                <a:cs typeface="+mj-lt"/>
              </a:rPr>
              <a:t>metara</a:t>
            </a:r>
            <a:r>
              <a:rPr lang="en-US" sz="1600" dirty="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ea typeface="+mj-lt"/>
                <a:cs typeface="+mj-lt"/>
              </a:rPr>
              <a:t> </a:t>
            </a:r>
            <a:r>
              <a:rPr lang="en-US" sz="1600" dirty="0" err="1">
                <a:ea typeface="+mj-lt"/>
                <a:cs typeface="+mj-lt"/>
              </a:rPr>
              <a:t>Čvor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kravate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dubok</a:t>
            </a:r>
            <a:r>
              <a:rPr lang="en-US" sz="1600" dirty="0">
                <a:ea typeface="+mj-lt"/>
                <a:cs typeface="+mj-lt"/>
              </a:rPr>
              <a:t> je 9 </a:t>
            </a:r>
            <a:r>
              <a:rPr lang="en-US" sz="1600" dirty="0" err="1">
                <a:ea typeface="+mj-lt"/>
                <a:cs typeface="+mj-lt"/>
              </a:rPr>
              <a:t>metara</a:t>
            </a:r>
            <a:r>
              <a:rPr lang="en-US" sz="1600" dirty="0">
                <a:ea typeface="+mj-lt"/>
                <a:cs typeface="+mj-lt"/>
              </a:rPr>
              <a:t>, u </a:t>
            </a:r>
            <a:r>
              <a:rPr lang="en-US" sz="1600" dirty="0" err="1">
                <a:ea typeface="+mj-lt"/>
                <a:cs typeface="+mj-lt"/>
              </a:rPr>
              <a:t>njega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sašiveno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desetak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tisuća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metara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platna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potrošeno</a:t>
            </a:r>
            <a:r>
              <a:rPr lang="en-US" sz="1600" dirty="0">
                <a:ea typeface="+mj-lt"/>
                <a:cs typeface="+mj-lt"/>
              </a:rPr>
              <a:t> 120 </a:t>
            </a:r>
            <a:r>
              <a:rPr lang="en-US" sz="1600" dirty="0" err="1">
                <a:ea typeface="+mj-lt"/>
                <a:cs typeface="+mj-lt"/>
              </a:rPr>
              <a:t>kilometara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konca</a:t>
            </a:r>
            <a:r>
              <a:rPr lang="en-US" sz="1600" dirty="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ea typeface="+mj-lt"/>
                <a:cs typeface="+mj-lt"/>
              </a:rPr>
              <a:t> </a:t>
            </a:r>
            <a:r>
              <a:rPr lang="en-US" sz="1600" dirty="0" err="1">
                <a:ea typeface="+mj-lt"/>
                <a:cs typeface="+mj-lt"/>
              </a:rPr>
              <a:t>Ovom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umjetničkom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instalacijom</a:t>
            </a:r>
            <a:r>
              <a:rPr lang="en-US" sz="1600" dirty="0">
                <a:ea typeface="+mj-lt"/>
                <a:cs typeface="+mj-lt"/>
              </a:rPr>
              <a:t> Hrvatska, </a:t>
            </a:r>
            <a:r>
              <a:rPr lang="en-US" sz="1600" dirty="0" err="1">
                <a:ea typeface="+mj-lt"/>
                <a:cs typeface="+mj-lt"/>
              </a:rPr>
              <a:t>Domovina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kravate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ulazi</a:t>
            </a:r>
            <a:r>
              <a:rPr lang="en-US" sz="1600" dirty="0">
                <a:ea typeface="+mj-lt"/>
                <a:cs typeface="+mj-lt"/>
              </a:rPr>
              <a:t> u </a:t>
            </a:r>
            <a:r>
              <a:rPr lang="en-US" sz="1600" dirty="0" err="1">
                <a:ea typeface="+mj-lt"/>
                <a:cs typeface="+mj-lt"/>
              </a:rPr>
              <a:t>Guinessovu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knjigu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rekorda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jer</a:t>
            </a:r>
            <a:r>
              <a:rPr lang="en-US" sz="1600" dirty="0">
                <a:ea typeface="+mj-lt"/>
                <a:cs typeface="+mj-lt"/>
              </a:rPr>
              <a:t> je ta </a:t>
            </a:r>
            <a:r>
              <a:rPr lang="en-US" sz="1600" dirty="0" err="1">
                <a:ea typeface="+mj-lt"/>
                <a:cs typeface="+mj-lt"/>
              </a:rPr>
              <a:t>kravata</a:t>
            </a:r>
            <a:r>
              <a:rPr lang="en-US" sz="1600" dirty="0">
                <a:ea typeface="+mj-lt"/>
                <a:cs typeface="+mj-lt"/>
              </a:rPr>
              <a:t> do </a:t>
            </a:r>
            <a:r>
              <a:rPr lang="en-US" sz="1600" dirty="0" err="1">
                <a:ea typeface="+mj-lt"/>
                <a:cs typeface="+mj-lt"/>
              </a:rPr>
              <a:t>sada</a:t>
            </a:r>
            <a:r>
              <a:rPr lang="en-US" sz="1600" dirty="0">
                <a:ea typeface="+mj-lt"/>
                <a:cs typeface="+mj-lt"/>
              </a:rPr>
              <a:t> u </a:t>
            </a:r>
            <a:r>
              <a:rPr lang="en-US" sz="1600" dirty="0" err="1">
                <a:ea typeface="+mj-lt"/>
                <a:cs typeface="+mj-lt"/>
              </a:rPr>
              <a:t>svijetu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najveća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najduža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7458769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E433CB3-EAB2-4842-A1DD-7BC051B55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An arena with a red carpet&#10;&#10;Description automatically generated">
            <a:extLst>
              <a:ext uri="{FF2B5EF4-FFF2-40B4-BE49-F238E27FC236}">
                <a16:creationId xmlns:a16="http://schemas.microsoft.com/office/drawing/2014/main" id="{1010AD70-D269-6C72-9FD5-839F08F76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441" b="9290"/>
          <a:stretch/>
        </p:blipFill>
        <p:spPr>
          <a:xfrm>
            <a:off x="1" y="10"/>
            <a:ext cx="12192000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B75148-2791-4D20-8938-D7554D86B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20343"/>
            <a:ext cx="12192000" cy="1937657"/>
          </a:xfrm>
          <a:prstGeom prst="rect">
            <a:avLst/>
          </a:prstGeom>
          <a:gradFill>
            <a:gsLst>
              <a:gs pos="47000">
                <a:srgbClr val="000000">
                  <a:alpha val="18000"/>
                </a:srgbClr>
              </a:gs>
              <a:gs pos="0">
                <a:schemeClr val="tx1">
                  <a:alpha val="0"/>
                </a:schemeClr>
              </a:gs>
              <a:gs pos="100000">
                <a:srgbClr val="000000">
                  <a:alpha val="3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EB83BC-3948-2A20-513A-93000FEF8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41" y="5670550"/>
            <a:ext cx="7446131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cap="all" spc="3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"kravata oko arene u puli"</a:t>
            </a:r>
          </a:p>
        </p:txBody>
      </p:sp>
    </p:spTree>
    <p:extLst>
      <p:ext uri="{BB962C8B-B14F-4D97-AF65-F5344CB8AC3E}">
        <p14:creationId xmlns:p14="http://schemas.microsoft.com/office/powerpoint/2010/main" val="77973143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1FB7DE9-F562-4290-99B7-8C2189D6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37CC61-9E93-4D80-9F1C-12CE9A0C0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354F8A8-7D5A-4944-8B6C-36BBF5C0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0"/>
            <a:ext cx="10820400" cy="5486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 Media 3" title="Kravata oko Arene">
            <a:hlinkClick r:id="" action="ppaction://media"/>
            <a:extLst>
              <a:ext uri="{FF2B5EF4-FFF2-40B4-BE49-F238E27FC236}">
                <a16:creationId xmlns:a16="http://schemas.microsoft.com/office/drawing/2014/main" id="{1FBD8044-F72D-783E-9DB5-8E42108AF0E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04778" y="1841970"/>
            <a:ext cx="5213338" cy="336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7005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DB9D2-CC21-1A87-7203-800233A7C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kravata</a:t>
            </a:r>
            <a:r>
              <a:rPr lang="en-US" dirty="0"/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C0371-73FC-DE54-A792-E4DEED10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 b="1" err="1">
                <a:ea typeface="+mj-lt"/>
                <a:cs typeface="+mj-lt"/>
              </a:rPr>
              <a:t>Kravata</a:t>
            </a:r>
            <a:r>
              <a:rPr lang="en-US" sz="1900">
                <a:ea typeface="+mj-lt"/>
                <a:cs typeface="+mj-lt"/>
              </a:rPr>
              <a:t> je </a:t>
            </a:r>
            <a:r>
              <a:rPr lang="en-US" sz="1900" err="1">
                <a:ea typeface="+mj-lt"/>
                <a:cs typeface="+mj-lt"/>
              </a:rPr>
              <a:t>vrpčasti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ukrasni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odjevni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predmet</a:t>
            </a:r>
            <a:r>
              <a:rPr lang="en-US" sz="1900">
                <a:ea typeface="+mj-lt"/>
                <a:cs typeface="+mj-lt"/>
              </a:rPr>
              <a:t> koji se </a:t>
            </a:r>
            <a:r>
              <a:rPr lang="en-US" sz="1900" err="1">
                <a:ea typeface="+mj-lt"/>
                <a:cs typeface="+mj-lt"/>
              </a:rPr>
              <a:t>nosi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oko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vrata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provučen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ispod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ovratnika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košulje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izrađen</a:t>
            </a:r>
            <a:r>
              <a:rPr lang="en-US" sz="1900">
                <a:ea typeface="+mj-lt"/>
                <a:cs typeface="+mj-lt"/>
              </a:rPr>
              <a:t> od </a:t>
            </a:r>
            <a:r>
              <a:rPr lang="en-US" sz="1900" err="1">
                <a:ea typeface="+mj-lt"/>
                <a:cs typeface="+mj-lt"/>
              </a:rPr>
              <a:t>svile</a:t>
            </a:r>
            <a:r>
              <a:rPr lang="en-US" sz="1900">
                <a:ea typeface="+mj-lt"/>
                <a:cs typeface="+mj-lt"/>
              </a:rPr>
              <a:t> </a:t>
            </a:r>
            <a:r>
              <a:rPr lang="en-US" sz="1900" err="1">
                <a:ea typeface="+mj-lt"/>
                <a:cs typeface="+mj-lt"/>
              </a:rPr>
              <a:t>ili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nekoga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drugoga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platna</a:t>
            </a:r>
            <a:r>
              <a:rPr lang="en-US" sz="190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900">
                <a:ea typeface="+mj-lt"/>
                <a:cs typeface="+mj-lt"/>
              </a:rPr>
              <a:t> </a:t>
            </a:r>
            <a:r>
              <a:rPr lang="en-US" sz="1900" err="1">
                <a:ea typeface="+mj-lt"/>
                <a:cs typeface="+mj-lt"/>
              </a:rPr>
              <a:t>Smatra</a:t>
            </a:r>
            <a:r>
              <a:rPr lang="en-US" sz="1900">
                <a:ea typeface="+mj-lt"/>
                <a:cs typeface="+mj-lt"/>
              </a:rPr>
              <a:t> se </a:t>
            </a:r>
            <a:r>
              <a:rPr lang="en-US" sz="1900" err="1">
                <a:ea typeface="+mj-lt"/>
                <a:cs typeface="+mj-lt"/>
              </a:rPr>
              <a:t>izvornim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hrvatskim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proizvodom,a</a:t>
            </a:r>
            <a:r>
              <a:rPr lang="en-US" sz="1900">
                <a:ea typeface="+mj-lt"/>
                <a:cs typeface="+mj-lt"/>
              </a:rPr>
              <a:t> u </a:t>
            </a:r>
            <a:r>
              <a:rPr lang="en-US" sz="1900" err="1">
                <a:ea typeface="+mj-lt"/>
                <a:cs typeface="+mj-lt"/>
              </a:rPr>
              <a:t>Europi</a:t>
            </a:r>
            <a:r>
              <a:rPr lang="en-US" sz="1900">
                <a:ea typeface="+mj-lt"/>
                <a:cs typeface="+mj-lt"/>
              </a:rPr>
              <a:t> se </a:t>
            </a:r>
            <a:r>
              <a:rPr lang="en-US" sz="1900" err="1">
                <a:ea typeface="+mj-lt"/>
                <a:cs typeface="+mj-lt"/>
              </a:rPr>
              <a:t>raširila</a:t>
            </a:r>
            <a:r>
              <a:rPr lang="en-US" sz="1900">
                <a:ea typeface="+mj-lt"/>
                <a:cs typeface="+mj-lt"/>
              </a:rPr>
              <a:t> u 17.st </a:t>
            </a:r>
            <a:r>
              <a:rPr lang="en-US" sz="1900" err="1">
                <a:ea typeface="+mj-lt"/>
                <a:cs typeface="+mj-lt"/>
              </a:rPr>
              <a:t>posredovanjem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hrvatskih</a:t>
            </a:r>
            <a:r>
              <a:rPr lang="en-US" sz="1900">
                <a:ea typeface="+mj-lt"/>
                <a:cs typeface="+mj-lt"/>
              </a:rPr>
              <a:t> </a:t>
            </a:r>
            <a:r>
              <a:rPr lang="en-US" sz="1900" err="1">
                <a:ea typeface="+mj-lt"/>
                <a:cs typeface="+mj-lt"/>
              </a:rPr>
              <a:t>vojnika</a:t>
            </a:r>
            <a:r>
              <a:rPr lang="en-US" sz="1900">
                <a:ea typeface="+mj-lt"/>
                <a:cs typeface="+mj-lt"/>
              </a:rPr>
              <a:t> u  </a:t>
            </a:r>
            <a:r>
              <a:rPr lang="en-US" sz="1900" err="1">
                <a:ea typeface="+mj-lt"/>
                <a:cs typeface="+mj-lt"/>
              </a:rPr>
              <a:t>Tridesetogodišnjem</a:t>
            </a:r>
            <a:r>
              <a:rPr lang="en-US" sz="1900">
                <a:ea typeface="+mj-lt"/>
                <a:cs typeface="+mj-lt"/>
              </a:rPr>
              <a:t> ratu </a:t>
            </a:r>
            <a:r>
              <a:rPr lang="en-US" sz="1900" err="1">
                <a:ea typeface="+mj-lt"/>
                <a:cs typeface="+mj-lt"/>
              </a:rPr>
              <a:t>na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kojima</a:t>
            </a:r>
            <a:r>
              <a:rPr lang="en-US" sz="1900">
                <a:ea typeface="+mj-lt"/>
                <a:cs typeface="+mj-lt"/>
              </a:rPr>
              <a:t> je </a:t>
            </a:r>
            <a:r>
              <a:rPr lang="en-US" sz="1900" err="1">
                <a:ea typeface="+mj-lt"/>
                <a:cs typeface="+mj-lt"/>
              </a:rPr>
              <a:t>postala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prepoznatljiv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modni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detalj</a:t>
            </a:r>
            <a:r>
              <a:rPr lang="en-US" sz="190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900">
                <a:ea typeface="+mj-lt"/>
                <a:cs typeface="+mj-lt"/>
              </a:rPr>
              <a:t> </a:t>
            </a:r>
            <a:r>
              <a:rPr lang="en-US" sz="1900" err="1">
                <a:ea typeface="+mj-lt"/>
                <a:cs typeface="+mj-lt"/>
              </a:rPr>
              <a:t>Među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prvima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su</a:t>
            </a:r>
            <a:r>
              <a:rPr lang="en-US" sz="1900">
                <a:ea typeface="+mj-lt"/>
                <a:cs typeface="+mj-lt"/>
              </a:rPr>
              <a:t> je </a:t>
            </a:r>
            <a:r>
              <a:rPr lang="en-US" sz="1900" err="1">
                <a:ea typeface="+mj-lt"/>
                <a:cs typeface="+mj-lt"/>
              </a:rPr>
              <a:t>prihvatili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Francuzi,pa</a:t>
            </a:r>
            <a:r>
              <a:rPr lang="en-US" sz="1900">
                <a:ea typeface="+mj-lt"/>
                <a:cs typeface="+mj-lt"/>
              </a:rPr>
              <a:t> u </a:t>
            </a:r>
            <a:r>
              <a:rPr lang="en-US" sz="1900" err="1">
                <a:ea typeface="+mj-lt"/>
                <a:cs typeface="+mj-lt"/>
              </a:rPr>
              <a:t>njihov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jezik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dolazi</a:t>
            </a:r>
            <a:r>
              <a:rPr lang="en-US" sz="1900">
                <a:ea typeface="+mj-lt"/>
                <a:cs typeface="+mj-lt"/>
              </a:rPr>
              <a:t> pod </a:t>
            </a:r>
            <a:r>
              <a:rPr lang="en-US" sz="1900" err="1">
                <a:ea typeface="+mj-lt"/>
                <a:cs typeface="+mj-lt"/>
              </a:rPr>
              <a:t>nazivom</a:t>
            </a:r>
            <a:r>
              <a:rPr lang="en-US" sz="1900">
                <a:ea typeface="+mj-lt"/>
                <a:cs typeface="+mj-lt"/>
              </a:rPr>
              <a:t> </a:t>
            </a:r>
            <a:r>
              <a:rPr lang="en-US" sz="1900" i="1" err="1">
                <a:ea typeface="+mj-lt"/>
                <a:cs typeface="+mj-lt"/>
              </a:rPr>
              <a:t>cravate</a:t>
            </a:r>
            <a:r>
              <a:rPr lang="en-US" sz="1900">
                <a:ea typeface="+mj-lt"/>
                <a:cs typeface="+mj-lt"/>
              </a:rPr>
              <a:t>, a </a:t>
            </a:r>
            <a:r>
              <a:rPr lang="en-US" sz="1900" err="1">
                <a:ea typeface="+mj-lt"/>
                <a:cs typeface="+mj-lt"/>
              </a:rPr>
              <a:t>kasnije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i</a:t>
            </a:r>
            <a:r>
              <a:rPr lang="en-US" sz="1900">
                <a:ea typeface="+mj-lt"/>
                <a:cs typeface="+mj-lt"/>
              </a:rPr>
              <a:t> u </a:t>
            </a:r>
            <a:r>
              <a:rPr lang="en-US" sz="1900" err="1">
                <a:ea typeface="+mj-lt"/>
                <a:cs typeface="+mj-lt"/>
              </a:rPr>
              <a:t>druge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europske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jezike</a:t>
            </a:r>
            <a:r>
              <a:rPr lang="en-US" sz="1900">
                <a:ea typeface="+mj-lt"/>
                <a:cs typeface="+mj-lt"/>
              </a:rPr>
              <a:t> pod </a:t>
            </a:r>
            <a:r>
              <a:rPr lang="en-US" sz="1900" err="1">
                <a:ea typeface="+mj-lt"/>
                <a:cs typeface="+mj-lt"/>
              </a:rPr>
              <a:t>sličnim</a:t>
            </a:r>
            <a:r>
              <a:rPr lang="en-US" sz="1900">
                <a:ea typeface="+mj-lt"/>
                <a:cs typeface="+mj-lt"/>
              </a:rPr>
              <a:t> </a:t>
            </a:r>
            <a:r>
              <a:rPr lang="en-US" sz="1900" err="1">
                <a:ea typeface="+mj-lt"/>
                <a:cs typeface="+mj-lt"/>
              </a:rPr>
              <a:t>nazivima</a:t>
            </a:r>
            <a:r>
              <a:rPr lang="en-US" sz="1900">
                <a:ea typeface="+mj-lt"/>
                <a:cs typeface="+mj-lt"/>
              </a:rPr>
              <a:t>.</a:t>
            </a:r>
          </a:p>
        </p:txBody>
      </p:sp>
      <p:pic>
        <p:nvPicPr>
          <p:cNvPr id="5" name="Picture 4" descr="Blue and white striped tie knotted on shirt">
            <a:extLst>
              <a:ext uri="{FF2B5EF4-FFF2-40B4-BE49-F238E27FC236}">
                <a16:creationId xmlns:a16="http://schemas.microsoft.com/office/drawing/2014/main" id="{EA151D48-9973-2A24-C0EF-1A0BE4C23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18" r="13793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138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EBD63AD-33A9-4D22-9A5B-438B663EC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AD9CC4-644A-42E5-A6A6-082517FA6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8" y="0"/>
            <a:ext cx="6096001" cy="6857999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3D5F9E-52A6-AFF7-CA9D-3EE2A0E55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1800" y="510494"/>
            <a:ext cx="4741045" cy="102288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Kako je </a:t>
            </a:r>
            <a:r>
              <a:rPr lang="en-US" dirty="0" err="1"/>
              <a:t>nastala</a:t>
            </a:r>
            <a:r>
              <a:rPr lang="en-US" dirty="0"/>
              <a:t> </a:t>
            </a:r>
            <a:r>
              <a:rPr lang="en-US" dirty="0" err="1"/>
              <a:t>kravata</a:t>
            </a:r>
            <a:r>
              <a:rPr lang="en-US" dirty="0"/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0F939-8D9A-1D60-0CAD-3F4CF938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1170" y="1817153"/>
            <a:ext cx="4821675" cy="447145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ea typeface="+mj-lt"/>
                <a:cs typeface="+mj-lt"/>
              </a:rPr>
              <a:t>Oko 1635. </a:t>
            </a:r>
            <a:r>
              <a:rPr lang="en-US" sz="1700" err="1">
                <a:ea typeface="+mj-lt"/>
                <a:cs typeface="+mj-lt"/>
              </a:rPr>
              <a:t>godine</a:t>
            </a:r>
            <a:r>
              <a:rPr lang="en-US" sz="1700">
                <a:ea typeface="+mj-lt"/>
                <a:cs typeface="+mj-lt"/>
              </a:rPr>
              <a:t>, </a:t>
            </a:r>
            <a:r>
              <a:rPr lang="en-US" sz="1700" err="1">
                <a:ea typeface="+mj-lt"/>
                <a:cs typeface="+mj-lt"/>
              </a:rPr>
              <a:t>nekih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šest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tisuća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vojnika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vitezova</a:t>
            </a:r>
            <a:r>
              <a:rPr lang="en-US" sz="1700">
                <a:ea typeface="+mj-lt"/>
                <a:cs typeface="+mj-lt"/>
              </a:rPr>
              <a:t>, </a:t>
            </a:r>
            <a:r>
              <a:rPr lang="en-US" sz="1700" err="1">
                <a:ea typeface="+mj-lt"/>
                <a:cs typeface="+mj-lt"/>
              </a:rPr>
              <a:t>stiglo</a:t>
            </a:r>
            <a:r>
              <a:rPr lang="en-US" sz="1700">
                <a:ea typeface="+mj-lt"/>
                <a:cs typeface="+mj-lt"/>
              </a:rPr>
              <a:t> je u Pariz </a:t>
            </a:r>
            <a:r>
              <a:rPr lang="en-US" sz="1700" err="1">
                <a:ea typeface="+mj-lt"/>
                <a:cs typeface="+mj-lt"/>
              </a:rPr>
              <a:t>kao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podrška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francuskom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kralju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Luju</a:t>
            </a:r>
            <a:r>
              <a:rPr lang="en-US" sz="1700">
                <a:ea typeface="+mj-lt"/>
                <a:cs typeface="+mj-lt"/>
              </a:rPr>
              <a:t> XIII. </a:t>
            </a:r>
            <a:r>
              <a:rPr lang="en-US" sz="1700" err="1">
                <a:ea typeface="+mj-lt"/>
                <a:cs typeface="+mj-lt"/>
              </a:rPr>
              <a:t>među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njima</a:t>
            </a:r>
            <a:r>
              <a:rPr lang="en-US" sz="1700">
                <a:ea typeface="+mj-lt"/>
                <a:cs typeface="+mj-lt"/>
              </a:rPr>
              <a:t> je bio </a:t>
            </a:r>
            <a:r>
              <a:rPr lang="en-US" sz="1700" err="1">
                <a:ea typeface="+mj-lt"/>
                <a:cs typeface="+mj-lt"/>
              </a:rPr>
              <a:t>veliki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broj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hrvatskih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plaćenika</a:t>
            </a:r>
            <a:r>
              <a:rPr lang="en-US" sz="1700">
                <a:ea typeface="+mj-lt"/>
                <a:cs typeface="+mj-lt"/>
              </a:rPr>
              <a:t> koji </a:t>
            </a:r>
            <a:r>
              <a:rPr lang="en-US" sz="1700" err="1">
                <a:ea typeface="+mj-lt"/>
                <a:cs typeface="+mj-lt"/>
              </a:rPr>
              <a:t>su</a:t>
            </a:r>
            <a:r>
              <a:rPr lang="en-US" sz="1700">
                <a:ea typeface="+mj-lt"/>
                <a:cs typeface="+mj-lt"/>
              </a:rPr>
              <a:t>, </a:t>
            </a:r>
            <a:r>
              <a:rPr lang="en-US" sz="1700" err="1">
                <a:ea typeface="+mj-lt"/>
                <a:cs typeface="+mj-lt"/>
              </a:rPr>
              <a:t>predvođeni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banom</a:t>
            </a:r>
            <a:r>
              <a:rPr lang="en-US" sz="1700">
                <a:ea typeface="+mj-lt"/>
                <a:cs typeface="+mj-lt"/>
              </a:rPr>
              <a:t>, </a:t>
            </a:r>
            <a:r>
              <a:rPr lang="en-US" sz="1700" err="1">
                <a:ea typeface="+mj-lt"/>
                <a:cs typeface="+mj-lt"/>
              </a:rPr>
              <a:t>ostali</a:t>
            </a:r>
            <a:r>
              <a:rPr lang="en-US" sz="1700">
                <a:ea typeface="+mj-lt"/>
                <a:cs typeface="+mj-lt"/>
              </a:rPr>
              <a:t> u </a:t>
            </a:r>
            <a:r>
              <a:rPr lang="en-US" sz="1700" err="1">
                <a:ea typeface="+mj-lt"/>
                <a:cs typeface="+mj-lt"/>
              </a:rPr>
              <a:t>službi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francuskog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kralja</a:t>
            </a:r>
            <a:r>
              <a:rPr lang="en-US" sz="1700">
                <a:ea typeface="+mj-lt"/>
                <a:cs typeface="+mj-lt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US" sz="1700" err="1">
                <a:ea typeface="+mj-lt"/>
                <a:cs typeface="+mj-lt"/>
              </a:rPr>
              <a:t>Tradicionalna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odora</a:t>
            </a:r>
            <a:r>
              <a:rPr lang="en-US" sz="1700">
                <a:ea typeface="+mj-lt"/>
                <a:cs typeface="+mj-lt"/>
              </a:rPr>
              <a:t> s </a:t>
            </a:r>
            <a:r>
              <a:rPr lang="en-US" sz="1700" err="1">
                <a:ea typeface="+mj-lt"/>
                <a:cs typeface="+mj-lt"/>
              </a:rPr>
              <a:t>vezanim</a:t>
            </a:r>
            <a:r>
              <a:rPr lang="en-US" sz="1700">
                <a:ea typeface="+mj-lt"/>
                <a:cs typeface="+mj-lt"/>
              </a:rPr>
              <a:t>, </a:t>
            </a:r>
            <a:r>
              <a:rPr lang="en-US" sz="1700" err="1">
                <a:ea typeface="+mj-lt"/>
                <a:cs typeface="+mj-lt"/>
              </a:rPr>
              <a:t>oslikanim</a:t>
            </a:r>
            <a:r>
              <a:rPr lang="en-US" sz="1700">
                <a:ea typeface="+mj-lt"/>
                <a:cs typeface="+mj-lt"/>
              </a:rPr>
              <a:t>, </a:t>
            </a:r>
            <a:r>
              <a:rPr lang="en-US" sz="1700" err="1">
                <a:ea typeface="+mj-lt"/>
                <a:cs typeface="+mj-lt"/>
              </a:rPr>
              <a:t>maramama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oko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vrata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pobuđivala</a:t>
            </a:r>
            <a:r>
              <a:rPr lang="en-US" sz="1700">
                <a:ea typeface="+mj-lt"/>
                <a:cs typeface="+mj-lt"/>
              </a:rPr>
              <a:t> je </a:t>
            </a:r>
            <a:r>
              <a:rPr lang="en-US" sz="1700" err="1">
                <a:ea typeface="+mj-lt"/>
                <a:cs typeface="+mj-lt"/>
              </a:rPr>
              <a:t>pažnju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francuskog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dvora</a:t>
            </a:r>
            <a:r>
              <a:rPr lang="en-US" sz="1700">
                <a:ea typeface="+mj-lt"/>
                <a:cs typeface="+mj-lt"/>
              </a:rPr>
              <a:t>. </a:t>
            </a:r>
            <a:r>
              <a:rPr lang="en-US" sz="1700" err="1">
                <a:ea typeface="+mj-lt"/>
                <a:cs typeface="+mj-lt"/>
              </a:rPr>
              <a:t>Marame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su</a:t>
            </a:r>
            <a:r>
              <a:rPr lang="en-US" sz="1700">
                <a:ea typeface="+mj-lt"/>
                <a:cs typeface="+mj-lt"/>
              </a:rPr>
              <a:t> bile </a:t>
            </a:r>
            <a:r>
              <a:rPr lang="en-US" sz="1700" err="1">
                <a:ea typeface="+mj-lt"/>
                <a:cs typeface="+mj-lt"/>
              </a:rPr>
              <a:t>napravljene</a:t>
            </a:r>
            <a:r>
              <a:rPr lang="en-US" sz="1700">
                <a:ea typeface="+mj-lt"/>
                <a:cs typeface="+mj-lt"/>
              </a:rPr>
              <a:t> od </a:t>
            </a:r>
            <a:r>
              <a:rPr lang="en-US" sz="1700" err="1">
                <a:ea typeface="+mj-lt"/>
                <a:cs typeface="+mj-lt"/>
              </a:rPr>
              <a:t>različitih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materijala</a:t>
            </a:r>
            <a:r>
              <a:rPr lang="en-US" sz="1700">
                <a:ea typeface="+mj-lt"/>
                <a:cs typeface="+mj-lt"/>
              </a:rPr>
              <a:t>, od </a:t>
            </a:r>
            <a:r>
              <a:rPr lang="en-US" sz="1700" err="1">
                <a:ea typeface="+mj-lt"/>
                <a:cs typeface="+mj-lt"/>
              </a:rPr>
              <a:t>grubih</a:t>
            </a:r>
            <a:r>
              <a:rPr lang="en-US" sz="1700">
                <a:ea typeface="+mj-lt"/>
                <a:cs typeface="+mj-lt"/>
              </a:rPr>
              <a:t>, </a:t>
            </a:r>
            <a:r>
              <a:rPr lang="en-US" sz="1700" err="1">
                <a:ea typeface="+mj-lt"/>
                <a:cs typeface="+mj-lt"/>
              </a:rPr>
              <a:t>koje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su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nosili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obični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vojnici</a:t>
            </a:r>
            <a:r>
              <a:rPr lang="en-US" sz="1700">
                <a:ea typeface="+mj-lt"/>
                <a:cs typeface="+mj-lt"/>
              </a:rPr>
              <a:t>, do </a:t>
            </a:r>
            <a:r>
              <a:rPr lang="en-US" sz="1700" err="1">
                <a:ea typeface="+mj-lt"/>
                <a:cs typeface="+mj-lt"/>
              </a:rPr>
              <a:t>svilenih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onih</a:t>
            </a:r>
            <a:r>
              <a:rPr lang="en-US" sz="1700">
                <a:ea typeface="+mj-lt"/>
                <a:cs typeface="+mj-lt"/>
              </a:rPr>
              <a:t> od </a:t>
            </a:r>
            <a:r>
              <a:rPr lang="en-US" sz="1700" err="1">
                <a:ea typeface="+mj-lt"/>
                <a:cs typeface="+mj-lt"/>
              </a:rPr>
              <a:t>finog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pamuka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koje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su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nosili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časnici</a:t>
            </a:r>
            <a:r>
              <a:rPr lang="en-US" sz="1700">
                <a:ea typeface="+mj-lt"/>
                <a:cs typeface="+mj-lt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1700"/>
              <a:t>Taj </a:t>
            </a:r>
            <a:r>
              <a:rPr lang="en-US" sz="1700" err="1"/>
              <a:t>hrvatski</a:t>
            </a:r>
            <a:r>
              <a:rPr lang="en-US" sz="1700"/>
              <a:t> "</a:t>
            </a:r>
            <a:r>
              <a:rPr lang="en-US" sz="1700" err="1"/>
              <a:t>elegatni</a:t>
            </a:r>
            <a:r>
              <a:rPr lang="en-US" sz="1700"/>
              <a:t> </a:t>
            </a:r>
            <a:r>
              <a:rPr lang="en-US" sz="1700" err="1"/>
              <a:t>stil</a:t>
            </a:r>
            <a:r>
              <a:rPr lang="en-US" sz="1700"/>
              <a:t>" </a:t>
            </a:r>
            <a:r>
              <a:rPr lang="en-US" sz="1700" err="1"/>
              <a:t>potpuno</a:t>
            </a:r>
            <a:r>
              <a:rPr lang="en-US" sz="1700"/>
              <a:t> </a:t>
            </a:r>
            <a:r>
              <a:rPr lang="en-US" sz="1700" err="1"/>
              <a:t>nepoznat</a:t>
            </a:r>
            <a:r>
              <a:rPr lang="en-US" sz="1700"/>
              <a:t> u </a:t>
            </a:r>
            <a:r>
              <a:rPr lang="en-US" sz="1700" err="1"/>
              <a:t>tadašnjoj</a:t>
            </a:r>
            <a:r>
              <a:rPr lang="en-US" sz="1700"/>
              <a:t> </a:t>
            </a:r>
            <a:r>
              <a:rPr lang="en-US" sz="1700" err="1"/>
              <a:t>Europi</a:t>
            </a:r>
            <a:r>
              <a:rPr lang="en-US" sz="1700"/>
              <a:t> </a:t>
            </a:r>
            <a:r>
              <a:rPr lang="en-US" sz="1700" err="1"/>
              <a:t>oko</a:t>
            </a:r>
            <a:r>
              <a:rPr lang="en-US" sz="1700"/>
              <a:t> 1650.bija </a:t>
            </a:r>
            <a:r>
              <a:rPr lang="en-US" sz="1700" err="1"/>
              <a:t>prihvaćen</a:t>
            </a:r>
            <a:r>
              <a:rPr lang="en-US" sz="1700"/>
              <a:t> </a:t>
            </a:r>
            <a:r>
              <a:rPr lang="en-US" sz="1700" err="1"/>
              <a:t>na</a:t>
            </a:r>
            <a:r>
              <a:rPr lang="en-US" sz="1700"/>
              <a:t> </a:t>
            </a:r>
            <a:r>
              <a:rPr lang="en-US" sz="1700" err="1"/>
              <a:t>francuskom</a:t>
            </a:r>
            <a:r>
              <a:rPr lang="en-US" sz="1700"/>
              <a:t> </a:t>
            </a:r>
            <a:r>
              <a:rPr lang="en-US" sz="1700" err="1"/>
              <a:t>dvoru</a:t>
            </a:r>
            <a:r>
              <a:rPr lang="en-US" sz="1700"/>
              <a:t> I </a:t>
            </a:r>
            <a:r>
              <a:rPr lang="en-US" sz="1700" err="1"/>
              <a:t>postaje</a:t>
            </a:r>
            <a:r>
              <a:rPr lang="en-US" sz="1700"/>
              <a:t> </a:t>
            </a:r>
            <a:r>
              <a:rPr lang="en-US" sz="1700" err="1"/>
              <a:t>modni</a:t>
            </a:r>
            <a:r>
              <a:rPr lang="en-US" sz="1700"/>
              <a:t> </a:t>
            </a:r>
            <a:r>
              <a:rPr lang="en-US" sz="1700" err="1"/>
              <a:t>odjevni</a:t>
            </a:r>
            <a:r>
              <a:rPr lang="en-US" sz="1700"/>
              <a:t> </a:t>
            </a:r>
            <a:r>
              <a:rPr lang="en-US" sz="1700" err="1"/>
              <a:t>predmet</a:t>
            </a:r>
            <a:r>
              <a:rPr lang="en-US" sz="1700"/>
              <a:t> </a:t>
            </a:r>
            <a:r>
              <a:rPr lang="en-US" sz="1700" err="1"/>
              <a:t>među</a:t>
            </a:r>
            <a:r>
              <a:rPr lang="en-US" sz="1700"/>
              <a:t> </a:t>
            </a:r>
            <a:r>
              <a:rPr lang="en-US" sz="1700" err="1"/>
              <a:t>buržoazijom</a:t>
            </a:r>
            <a:r>
              <a:rPr lang="en-US" sz="1700"/>
              <a:t> tog </a:t>
            </a:r>
            <a:r>
              <a:rPr lang="en-US" sz="1700" err="1"/>
              <a:t>vremena</a:t>
            </a:r>
            <a:r>
              <a:rPr lang="en-US" sz="1700"/>
              <a:t> </a:t>
            </a:r>
            <a:r>
              <a:rPr lang="en-US" sz="1700" err="1"/>
              <a:t>postaje</a:t>
            </a:r>
            <a:r>
              <a:rPr lang="en-US" sz="1700"/>
              <a:t> </a:t>
            </a:r>
            <a:r>
              <a:rPr lang="en-US" sz="1700" err="1"/>
              <a:t>simbol</a:t>
            </a:r>
            <a:r>
              <a:rPr lang="en-US" sz="1700"/>
              <a:t> </a:t>
            </a:r>
            <a:r>
              <a:rPr lang="en-US" sz="1700" err="1"/>
              <a:t>elegancije</a:t>
            </a:r>
            <a:r>
              <a:rPr lang="en-US" sz="1700"/>
              <a:t> I </a:t>
            </a:r>
            <a:r>
              <a:rPr lang="en-US" sz="1700" err="1"/>
              <a:t>kulture</a:t>
            </a:r>
          </a:p>
        </p:txBody>
      </p:sp>
      <p:pic>
        <p:nvPicPr>
          <p:cNvPr id="6" name="Picture 5" descr="A group of ties in different colors&#10;&#10;Description automatically generated">
            <a:extLst>
              <a:ext uri="{FF2B5EF4-FFF2-40B4-BE49-F238E27FC236}">
                <a16:creationId xmlns:a16="http://schemas.microsoft.com/office/drawing/2014/main" id="{63F15D23-8BFD-80F9-F049-3C73DB3BD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276" y="1847204"/>
            <a:ext cx="3955226" cy="263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43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8E917-EFA7-33BB-43C6-72848EBE1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BF4FA-CD1F-2617-3487-9341FF561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Osim </a:t>
            </a:r>
            <a:r>
              <a:rPr lang="en-US" dirty="0" err="1"/>
              <a:t>ljepote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 </a:t>
            </a:r>
            <a:r>
              <a:rPr lang="en-US" dirty="0" err="1"/>
              <a:t>marame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bile I u </a:t>
            </a:r>
            <a:r>
              <a:rPr lang="en-US" dirty="0" err="1"/>
              <a:t>mnogome</a:t>
            </a:r>
            <a:r>
              <a:rPr lang="en-US" dirty="0"/>
              <a:t> </a:t>
            </a:r>
            <a:r>
              <a:rPr lang="en-US" dirty="0" err="1"/>
              <a:t>praktičnije</a:t>
            </a:r>
            <a:r>
              <a:rPr lang="en-US" dirty="0"/>
              <a:t> </a:t>
            </a:r>
            <a:r>
              <a:rPr lang="en-US" dirty="0" err="1"/>
              <a:t>nego</a:t>
            </a:r>
            <a:r>
              <a:rPr lang="en-US" dirty="0"/>
              <a:t> do </a:t>
            </a:r>
            <a:r>
              <a:rPr lang="en-US" dirty="0" err="1"/>
              <a:t>tada</a:t>
            </a:r>
            <a:r>
              <a:rPr lang="en-US" dirty="0"/>
              <a:t> </a:t>
            </a:r>
            <a:r>
              <a:rPr lang="en-US" dirty="0" err="1"/>
              <a:t>nošeni</a:t>
            </a:r>
            <a:r>
              <a:rPr lang="en-US" dirty="0"/>
              <a:t> </a:t>
            </a:r>
            <a:r>
              <a:rPr lang="en-US" dirty="0" err="1"/>
              <a:t>kruti</a:t>
            </a:r>
            <a:r>
              <a:rPr lang="en-US" dirty="0"/>
              <a:t> </a:t>
            </a:r>
            <a:r>
              <a:rPr lang="en-US" dirty="0" err="1"/>
              <a:t>čipkasti</a:t>
            </a:r>
            <a:r>
              <a:rPr lang="en-US" dirty="0"/>
              <a:t> </a:t>
            </a:r>
            <a:r>
              <a:rPr lang="en-US" dirty="0" err="1"/>
              <a:t>okovratnici</a:t>
            </a:r>
            <a:r>
              <a:rPr lang="en-US" dirty="0"/>
              <a:t> </a:t>
            </a:r>
            <a:r>
              <a:rPr lang="en-US" dirty="0" err="1"/>
              <a:t>franucskih</a:t>
            </a:r>
            <a:r>
              <a:rPr lang="en-US" dirty="0"/>
              <a:t> </a:t>
            </a:r>
            <a:r>
              <a:rPr lang="en-US" dirty="0" err="1"/>
              <a:t>vojnika</a:t>
            </a:r>
            <a:r>
              <a:rPr lang="en-US" dirty="0"/>
              <a:t> I </a:t>
            </a:r>
            <a:r>
              <a:rPr lang="en-US" dirty="0" err="1"/>
              <a:t>časnika</a:t>
            </a:r>
            <a:r>
              <a:rPr lang="en-US" dirty="0"/>
              <a:t>.</a:t>
            </a:r>
          </a:p>
          <a:p>
            <a:r>
              <a:rPr lang="en-US" dirty="0"/>
              <a:t>U </a:t>
            </a:r>
            <a:r>
              <a:rPr lang="en-US" dirty="0" err="1"/>
              <a:t>Englesku</a:t>
            </a:r>
            <a:r>
              <a:rPr lang="en-US" dirty="0"/>
              <a:t> je </a:t>
            </a:r>
            <a:r>
              <a:rPr lang="en-US" dirty="0" err="1"/>
              <a:t>kravatu</a:t>
            </a:r>
            <a:r>
              <a:rPr lang="en-US" dirty="0"/>
              <a:t> </a:t>
            </a:r>
            <a:r>
              <a:rPr lang="en-US" dirty="0" err="1"/>
              <a:t>donio</a:t>
            </a:r>
            <a:r>
              <a:rPr lang="en-US" dirty="0"/>
              <a:t> Karlo </a:t>
            </a:r>
            <a:r>
              <a:rPr lang="en-US" dirty="0" err="1"/>
              <a:t>ll.povratkom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izganstva,a</a:t>
            </a:r>
            <a:r>
              <a:rPr lang="en-US" dirty="0"/>
              <a:t> </a:t>
            </a:r>
            <a:r>
              <a:rPr lang="en-US" dirty="0" err="1"/>
              <a:t>kravata</a:t>
            </a:r>
            <a:r>
              <a:rPr lang="en-US" dirty="0"/>
              <a:t> je </a:t>
            </a:r>
            <a:r>
              <a:rPr lang="en-US" dirty="0" err="1"/>
              <a:t>ubrzo</a:t>
            </a:r>
            <a:r>
              <a:rPr lang="en-US" dirty="0"/>
              <a:t> </a:t>
            </a:r>
            <a:r>
              <a:rPr lang="en-US" dirty="0" err="1"/>
              <a:t>osvojila</a:t>
            </a:r>
            <a:r>
              <a:rPr lang="en-US" dirty="0"/>
              <a:t> </a:t>
            </a:r>
            <a:r>
              <a:rPr lang="en-US" dirty="0" err="1"/>
              <a:t>Europu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novi,modni</a:t>
            </a:r>
            <a:r>
              <a:rPr lang="en-US" dirty="0"/>
              <a:t> </a:t>
            </a:r>
            <a:r>
              <a:rPr lang="en-US" dirty="0" err="1"/>
              <a:t>odjevni</a:t>
            </a:r>
            <a:r>
              <a:rPr lang="en-US" dirty="0"/>
              <a:t> </a:t>
            </a:r>
            <a:r>
              <a:rPr lang="en-US" dirty="0" err="1"/>
              <a:t>predmet</a:t>
            </a:r>
          </a:p>
        </p:txBody>
      </p:sp>
      <p:pic>
        <p:nvPicPr>
          <p:cNvPr id="4" name="Picture 3" descr="A pair of ties on a white background&#10;&#10;Description automatically generated">
            <a:extLst>
              <a:ext uri="{FF2B5EF4-FFF2-40B4-BE49-F238E27FC236}">
                <a16:creationId xmlns:a16="http://schemas.microsoft.com/office/drawing/2014/main" id="{8A2EEBC0-5701-DA2F-D414-0D200A699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76" r="-1" b="1886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0084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6D9D-663E-4444-1140-B1C52BF7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Povijest</a:t>
            </a:r>
            <a:r>
              <a:rPr lang="en-US" dirty="0"/>
              <a:t> </a:t>
            </a:r>
            <a:r>
              <a:rPr lang="en-US" dirty="0" err="1"/>
              <a:t>kravate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5F631-E8FF-0506-2122-C7BAA267C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850" y="2135938"/>
            <a:ext cx="6339840" cy="34395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• Prema </a:t>
            </a:r>
            <a:r>
              <a:rPr lang="en-US" dirty="0" err="1">
                <a:ea typeface="+mj-lt"/>
                <a:cs typeface="+mj-lt"/>
              </a:rPr>
              <a:t>najnovijim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saznanjima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povjesničara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ipak</a:t>
            </a:r>
            <a:r>
              <a:rPr lang="en-US" dirty="0">
                <a:ea typeface="+mj-lt"/>
                <a:cs typeface="+mj-lt"/>
              </a:rPr>
              <a:t> je </a:t>
            </a:r>
            <a:r>
              <a:rPr lang="en-US" dirty="0" err="1">
                <a:ea typeface="+mj-lt"/>
                <a:cs typeface="+mj-lt"/>
              </a:rPr>
              <a:t>jedan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hrvatski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književnik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i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prije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kralja</a:t>
            </a:r>
            <a:r>
              <a:rPr lang="en-US" dirty="0">
                <a:ea typeface="+mj-lt"/>
                <a:cs typeface="+mj-lt"/>
              </a:rPr>
              <a:t> Luja XIV. </a:t>
            </a:r>
            <a:r>
              <a:rPr lang="en-US" dirty="0" err="1">
                <a:ea typeface="+mj-lt"/>
                <a:cs typeface="+mj-lt"/>
              </a:rPr>
              <a:t>nosio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kravatu</a:t>
            </a:r>
            <a:r>
              <a:rPr lang="en-US" dirty="0">
                <a:ea typeface="+mj-lt"/>
                <a:cs typeface="+mj-lt"/>
              </a:rPr>
              <a:t>. </a:t>
            </a:r>
            <a:r>
              <a:rPr lang="en-US" dirty="0" err="1">
                <a:ea typeface="+mj-lt"/>
                <a:cs typeface="+mj-lt"/>
              </a:rPr>
              <a:t>Ovaj</a:t>
            </a:r>
            <a:r>
              <a:rPr lang="en-US" dirty="0">
                <a:ea typeface="+mj-lt"/>
                <a:cs typeface="+mj-lt"/>
              </a:rPr>
              <a:t> </a:t>
            </a:r>
            <a:r>
              <a:rPr lang="en-US" dirty="0" err="1">
                <a:ea typeface="+mj-lt"/>
                <a:cs typeface="+mj-lt"/>
              </a:rPr>
              <a:t>portret</a:t>
            </a:r>
            <a:r>
              <a:rPr lang="en-US" dirty="0">
                <a:ea typeface="+mj-lt"/>
                <a:cs typeface="+mj-lt"/>
              </a:rPr>
              <a:t> IVANA DŽIVA GUNDULIĆA </a:t>
            </a:r>
            <a:r>
              <a:rPr lang="en-US" dirty="0" err="1">
                <a:ea typeface="+mj-lt"/>
                <a:cs typeface="+mj-lt"/>
              </a:rPr>
              <a:t>iz</a:t>
            </a:r>
            <a:r>
              <a:rPr lang="en-US" dirty="0">
                <a:ea typeface="+mj-lt"/>
                <a:cs typeface="+mj-lt"/>
              </a:rPr>
              <a:t> 1622.g. </a:t>
            </a:r>
            <a:r>
              <a:rPr lang="en-US" dirty="0" err="1">
                <a:ea typeface="+mj-lt"/>
                <a:cs typeface="+mj-lt"/>
              </a:rPr>
              <a:t>svjedoči</a:t>
            </a:r>
            <a:r>
              <a:rPr lang="en-US" dirty="0">
                <a:ea typeface="+mj-lt"/>
                <a:cs typeface="+mj-lt"/>
              </a:rPr>
              <a:t> o tome. </a:t>
            </a:r>
          </a:p>
        </p:txBody>
      </p:sp>
      <p:pic>
        <p:nvPicPr>
          <p:cNvPr id="4" name="Picture 3" descr="A portrait of a person&#10;&#10;Description automatically generated">
            <a:extLst>
              <a:ext uri="{FF2B5EF4-FFF2-40B4-BE49-F238E27FC236}">
                <a16:creationId xmlns:a16="http://schemas.microsoft.com/office/drawing/2014/main" id="{56D40D85-B732-C8BE-6891-3D33B925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1607384"/>
            <a:ext cx="2705100" cy="36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06498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E5064B-BAF4-48C7-8C2C-8219FF24A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3E33EB3-397E-4C5F-B561-7FEE7C781F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1" y="701040"/>
            <a:ext cx="10820400" cy="54711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11ECF-5E89-F57B-A310-21A523E4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850" y="1065791"/>
            <a:ext cx="6393688" cy="813498"/>
          </a:xfrm>
        </p:spPr>
        <p:txBody>
          <a:bodyPr>
            <a:norm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BDA08-DE79-2403-2551-C052CDDBF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850" y="2135938"/>
            <a:ext cx="6339840" cy="343955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ea typeface="+mj-lt"/>
                <a:cs typeface="+mj-lt"/>
              </a:rPr>
              <a:t> </a:t>
            </a:r>
            <a:r>
              <a:rPr lang="en-US" sz="1700" err="1">
                <a:ea typeface="+mj-lt"/>
                <a:cs typeface="+mj-lt"/>
              </a:rPr>
              <a:t>Mladi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francuski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kralj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Luj</a:t>
            </a:r>
            <a:r>
              <a:rPr lang="en-US" sz="1700">
                <a:ea typeface="+mj-lt"/>
                <a:cs typeface="+mj-lt"/>
              </a:rPr>
              <a:t> XIV. </a:t>
            </a:r>
            <a:r>
              <a:rPr lang="en-US" sz="1700" err="1">
                <a:ea typeface="+mj-lt"/>
                <a:cs typeface="+mj-lt"/>
              </a:rPr>
              <a:t>počeo</a:t>
            </a:r>
            <a:r>
              <a:rPr lang="en-US" sz="1700">
                <a:ea typeface="+mj-lt"/>
                <a:cs typeface="+mj-lt"/>
              </a:rPr>
              <a:t> je </a:t>
            </a:r>
            <a:r>
              <a:rPr lang="en-US" sz="1700" err="1">
                <a:ea typeface="+mj-lt"/>
                <a:cs typeface="+mj-lt"/>
              </a:rPr>
              <a:t>nositi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kravatu</a:t>
            </a:r>
            <a:r>
              <a:rPr lang="en-US" sz="1700">
                <a:ea typeface="+mj-lt"/>
                <a:cs typeface="+mj-lt"/>
              </a:rPr>
              <a:t> 1646. </a:t>
            </a:r>
            <a:r>
              <a:rPr lang="en-US" sz="1700" err="1">
                <a:ea typeface="+mj-lt"/>
                <a:cs typeface="+mj-lt"/>
              </a:rPr>
              <a:t>kada</a:t>
            </a:r>
            <a:r>
              <a:rPr lang="en-US" sz="1700">
                <a:ea typeface="+mj-lt"/>
                <a:cs typeface="+mj-lt"/>
              </a:rPr>
              <a:t> je </a:t>
            </a:r>
            <a:r>
              <a:rPr lang="en-US" sz="1700" err="1">
                <a:ea typeface="+mj-lt"/>
                <a:cs typeface="+mj-lt"/>
              </a:rPr>
              <a:t>imao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samo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sedam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godina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te</a:t>
            </a:r>
            <a:r>
              <a:rPr lang="en-US" sz="1700">
                <a:ea typeface="+mj-lt"/>
                <a:cs typeface="+mj-lt"/>
              </a:rPr>
              <a:t> je </a:t>
            </a:r>
            <a:r>
              <a:rPr lang="en-US" sz="1700" err="1">
                <a:ea typeface="+mj-lt"/>
                <a:cs typeface="+mj-lt"/>
              </a:rPr>
              <a:t>tako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neki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način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odredio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modni</a:t>
            </a:r>
            <a:r>
              <a:rPr lang="en-US" sz="1700">
                <a:ea typeface="+mj-lt"/>
                <a:cs typeface="+mj-lt"/>
              </a:rPr>
              <a:t> standard </a:t>
            </a:r>
            <a:r>
              <a:rPr lang="en-US" sz="1700" err="1">
                <a:ea typeface="+mj-lt"/>
                <a:cs typeface="+mj-lt"/>
              </a:rPr>
              <a:t>svih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francuskih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plemića</a:t>
            </a:r>
            <a:r>
              <a:rPr lang="en-US" sz="1700">
                <a:ea typeface="+mj-lt"/>
                <a:cs typeface="+mj-lt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1700">
                <a:ea typeface="+mj-lt"/>
                <a:cs typeface="+mj-lt"/>
              </a:rPr>
              <a:t>Oni </a:t>
            </a:r>
            <a:r>
              <a:rPr lang="en-US" sz="1700" err="1">
                <a:ea typeface="+mj-lt"/>
                <a:cs typeface="+mj-lt"/>
              </a:rPr>
              <a:t>su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ubrzo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usvojili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ovaj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novi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odjevni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predmet</a:t>
            </a:r>
            <a:r>
              <a:rPr lang="en-US" sz="1700">
                <a:ea typeface="+mj-lt"/>
                <a:cs typeface="+mj-lt"/>
              </a:rPr>
              <a:t> koji se </a:t>
            </a:r>
            <a:r>
              <a:rPr lang="en-US" sz="1700" err="1">
                <a:ea typeface="+mj-lt"/>
                <a:cs typeface="+mj-lt"/>
              </a:rPr>
              <a:t>nosio</a:t>
            </a:r>
            <a:r>
              <a:rPr lang="en-US" sz="1700">
                <a:ea typeface="+mj-lt"/>
                <a:cs typeface="+mj-lt"/>
              </a:rPr>
              <a:t> a la </a:t>
            </a:r>
            <a:r>
              <a:rPr lang="en-US" sz="1700" err="1">
                <a:ea typeface="+mj-lt"/>
                <a:cs typeface="+mj-lt"/>
              </a:rPr>
              <a:t>Croate</a:t>
            </a:r>
            <a:r>
              <a:rPr lang="en-US" sz="1700">
                <a:ea typeface="+mj-lt"/>
                <a:cs typeface="+mj-lt"/>
              </a:rPr>
              <a:t> (‘</a:t>
            </a:r>
            <a:r>
              <a:rPr lang="en-US" sz="1700" err="1">
                <a:ea typeface="+mj-lt"/>
                <a:cs typeface="+mj-lt"/>
              </a:rPr>
              <a:t>na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hrvatski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način</a:t>
            </a:r>
            <a:r>
              <a:rPr lang="en-US" sz="1700">
                <a:ea typeface="+mj-lt"/>
                <a:cs typeface="+mj-lt"/>
              </a:rPr>
              <a:t>’), </a:t>
            </a:r>
            <a:r>
              <a:rPr lang="en-US" sz="1700" err="1">
                <a:ea typeface="+mj-lt"/>
                <a:cs typeface="+mj-lt"/>
              </a:rPr>
              <a:t>što</a:t>
            </a:r>
            <a:r>
              <a:rPr lang="en-US" sz="1700">
                <a:ea typeface="+mj-lt"/>
                <a:cs typeface="+mj-lt"/>
              </a:rPr>
              <a:t> je </a:t>
            </a:r>
            <a:r>
              <a:rPr lang="en-US" sz="1700" err="1">
                <a:ea typeface="+mj-lt"/>
                <a:cs typeface="+mj-lt"/>
              </a:rPr>
              <a:t>ujedno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postao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novi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korijen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francuske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riječi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cravate</a:t>
            </a:r>
            <a:r>
              <a:rPr lang="en-US" sz="170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700">
                <a:ea typeface="+mj-lt"/>
                <a:cs typeface="+mj-lt"/>
              </a:rPr>
              <a:t> Koliko se </a:t>
            </a:r>
            <a:r>
              <a:rPr lang="en-US" sz="1700" err="1">
                <a:ea typeface="+mj-lt"/>
                <a:cs typeface="+mj-lt"/>
              </a:rPr>
              <a:t>Francuzima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svidjela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kravata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dovoljno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pokazuje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podatak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kako</a:t>
            </a:r>
            <a:r>
              <a:rPr lang="en-US" sz="1700">
                <a:ea typeface="+mj-lt"/>
                <a:cs typeface="+mj-lt"/>
              </a:rPr>
              <a:t> je 1667. </a:t>
            </a:r>
            <a:r>
              <a:rPr lang="en-US" sz="1700" err="1">
                <a:ea typeface="+mj-lt"/>
                <a:cs typeface="+mj-lt"/>
              </a:rPr>
              <a:t>godine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ustrojena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posebna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pukovnija</a:t>
            </a:r>
            <a:r>
              <a:rPr lang="en-US" sz="1700">
                <a:ea typeface="+mj-lt"/>
                <a:cs typeface="+mj-lt"/>
              </a:rPr>
              <a:t> Royal </a:t>
            </a:r>
            <a:r>
              <a:rPr lang="en-US" sz="1700" err="1">
                <a:ea typeface="+mj-lt"/>
                <a:cs typeface="+mj-lt"/>
              </a:rPr>
              <a:t>Cravates</a:t>
            </a:r>
            <a:r>
              <a:rPr lang="en-US" sz="1700">
                <a:ea typeface="+mj-lt"/>
                <a:cs typeface="+mj-lt"/>
              </a:rPr>
              <a:t>, a </a:t>
            </a:r>
            <a:r>
              <a:rPr lang="en-US" sz="1700" err="1">
                <a:ea typeface="+mj-lt"/>
                <a:cs typeface="+mj-lt"/>
              </a:rPr>
              <a:t>bila</a:t>
            </a:r>
            <a:r>
              <a:rPr lang="en-US" sz="1700">
                <a:ea typeface="+mj-lt"/>
                <a:cs typeface="+mj-lt"/>
              </a:rPr>
              <a:t> je </a:t>
            </a:r>
            <a:r>
              <a:rPr lang="en-US" sz="1700" err="1">
                <a:ea typeface="+mj-lt"/>
                <a:cs typeface="+mj-lt"/>
              </a:rPr>
              <a:t>nazvana</a:t>
            </a:r>
            <a:r>
              <a:rPr lang="en-US" sz="1700">
                <a:ea typeface="+mj-lt"/>
                <a:cs typeface="+mj-lt"/>
              </a:rPr>
              <a:t> po </a:t>
            </a:r>
            <a:r>
              <a:rPr lang="en-US" sz="1700" err="1">
                <a:ea typeface="+mj-lt"/>
                <a:cs typeface="+mj-lt"/>
              </a:rPr>
              <a:t>Hrvatima</a:t>
            </a:r>
            <a:r>
              <a:rPr lang="en-US" sz="1700">
                <a:ea typeface="+mj-lt"/>
                <a:cs typeface="+mj-lt"/>
              </a:rPr>
              <a:t> koji </a:t>
            </a:r>
            <a:r>
              <a:rPr lang="en-US" sz="1700" err="1">
                <a:ea typeface="+mj-lt"/>
                <a:cs typeface="+mj-lt"/>
              </a:rPr>
              <a:t>su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bili</a:t>
            </a:r>
            <a:r>
              <a:rPr lang="en-US" sz="1700">
                <a:ea typeface="+mj-lt"/>
                <a:cs typeface="+mj-lt"/>
              </a:rPr>
              <a:t> u </a:t>
            </a:r>
            <a:r>
              <a:rPr lang="en-US" sz="1700" err="1">
                <a:ea typeface="+mj-lt"/>
                <a:cs typeface="+mj-lt"/>
              </a:rPr>
              <a:t>njenom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sastavu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nosili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kravatu</a:t>
            </a:r>
            <a:r>
              <a:rPr lang="en-US" sz="1700">
                <a:ea typeface="+mj-lt"/>
                <a:cs typeface="+mj-lt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1700">
                <a:ea typeface="+mj-lt"/>
                <a:cs typeface="+mj-lt"/>
              </a:rPr>
              <a:t> </a:t>
            </a:r>
            <a:r>
              <a:rPr lang="en-US" sz="1700" err="1">
                <a:ea typeface="+mj-lt"/>
                <a:cs typeface="+mj-lt"/>
              </a:rPr>
              <a:t>Nije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trebalo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mnogo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vremena</a:t>
            </a:r>
            <a:r>
              <a:rPr lang="en-US" sz="1700">
                <a:ea typeface="+mj-lt"/>
                <a:cs typeface="+mj-lt"/>
              </a:rPr>
              <a:t> da se </a:t>
            </a:r>
            <a:r>
              <a:rPr lang="en-US" sz="1700" err="1">
                <a:ea typeface="+mj-lt"/>
                <a:cs typeface="+mj-lt"/>
              </a:rPr>
              <a:t>kravata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proširi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Europom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kao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znak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kulture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i</a:t>
            </a:r>
            <a:r>
              <a:rPr lang="en-US" sz="1700">
                <a:ea typeface="+mj-lt"/>
                <a:cs typeface="+mj-lt"/>
              </a:rPr>
              <a:t> </a:t>
            </a:r>
            <a:r>
              <a:rPr lang="en-US" sz="1700" err="1">
                <a:ea typeface="+mj-lt"/>
                <a:cs typeface="+mj-lt"/>
              </a:rPr>
              <a:t>otmjenosti</a:t>
            </a:r>
            <a:r>
              <a:rPr lang="en-US" sz="1700">
                <a:ea typeface="+mj-lt"/>
                <a:cs typeface="+mj-lt"/>
              </a:rPr>
              <a:t>.</a:t>
            </a:r>
            <a:endParaRPr lang="en-US" sz="1700"/>
          </a:p>
        </p:txBody>
      </p:sp>
      <p:pic>
        <p:nvPicPr>
          <p:cNvPr id="4" name="Picture 3" descr="A red tie on a black background&#10;&#10;Description automatically generated">
            <a:extLst>
              <a:ext uri="{FF2B5EF4-FFF2-40B4-BE49-F238E27FC236}">
                <a16:creationId xmlns:a16="http://schemas.microsoft.com/office/drawing/2014/main" id="{4E3EB059-061A-13A8-1BC3-B2FAE9C6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520719"/>
            <a:ext cx="2705100" cy="181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11491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678705-CF8E-4B51-B199-74BB431C7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E17E22-15C6-47B6-B957-58A8838B9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076F68F-43D8-4293-8C34-5085FD90B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163" y="685800"/>
            <a:ext cx="10830681" cy="548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014A2-EDF4-6FC8-9A47-7ED9ED63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14799"/>
            <a:ext cx="9486900" cy="84513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kern="1200" cap="all" spc="3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Pukovnija royal cravates:</a:t>
            </a:r>
          </a:p>
        </p:txBody>
      </p:sp>
      <p:pic>
        <p:nvPicPr>
          <p:cNvPr id="4" name="Content Placeholder 3" descr="A couple of men wearing clothing&#10;&#10;Description automatically generated">
            <a:extLst>
              <a:ext uri="{FF2B5EF4-FFF2-40B4-BE49-F238E27FC236}">
                <a16:creationId xmlns:a16="http://schemas.microsoft.com/office/drawing/2014/main" id="{E25D56CF-5CF4-0CC5-1864-1120F12704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8947" y="1371599"/>
            <a:ext cx="2613221" cy="2459503"/>
          </a:xfrm>
          <a:prstGeom prst="rect">
            <a:avLst/>
          </a:prstGeom>
        </p:spPr>
      </p:pic>
      <p:pic>
        <p:nvPicPr>
          <p:cNvPr id="5" name="Picture 4" descr="A group of soldiers on horses&#10;&#10;Description automatically generated">
            <a:extLst>
              <a:ext uri="{FF2B5EF4-FFF2-40B4-BE49-F238E27FC236}">
                <a16:creationId xmlns:a16="http://schemas.microsoft.com/office/drawing/2014/main" id="{B978EC18-9316-40AB-6129-772AF104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755" y="1464902"/>
            <a:ext cx="4072272" cy="227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11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D88A92C-0BD1-4D13-9480-9CA5056B1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50E0BE-0A13-43E4-9007-A06960852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" y="685801"/>
            <a:ext cx="6118275" cy="54864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8F5DF-1146-8E62-441E-5CD98495E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389" y="914881"/>
            <a:ext cx="5212188" cy="964407"/>
          </a:xfrm>
        </p:spPr>
        <p:txBody>
          <a:bodyPr>
            <a:normAutofit/>
          </a:bodyPr>
          <a:lstStyle/>
          <a:p>
            <a:pPr algn="ctr"/>
            <a:r>
              <a:rPr lang="en-US" sz="3000" err="1"/>
              <a:t>Današnja</a:t>
            </a:r>
            <a:r>
              <a:rPr lang="en-US" sz="3000"/>
              <a:t> </a:t>
            </a:r>
            <a:r>
              <a:rPr lang="en-US" sz="3000" err="1"/>
              <a:t>pukovnija</a:t>
            </a:r>
            <a:r>
              <a:rPr lang="en-US" sz="3000"/>
              <a:t> </a:t>
            </a:r>
            <a:r>
              <a:rPr lang="en-US" sz="3000" err="1"/>
              <a:t>kravate</a:t>
            </a:r>
            <a:r>
              <a:rPr lang="en-US" sz="3000"/>
              <a:t>:</a:t>
            </a:r>
            <a:endParaRPr lang="en-US" sz="300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12C88-FF9B-7C43-C066-DF1DFF3D4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040" y="2146570"/>
            <a:ext cx="5118965" cy="37544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err="1">
                <a:ea typeface="+mj-lt"/>
                <a:cs typeface="+mj-lt"/>
              </a:rPr>
              <a:t>Odjeveni</a:t>
            </a:r>
            <a:r>
              <a:rPr lang="en-US" sz="2000">
                <a:ea typeface="+mj-lt"/>
                <a:cs typeface="+mj-lt"/>
              </a:rPr>
              <a:t> u </a:t>
            </a:r>
            <a:r>
              <a:rPr lang="en-US" sz="2000" err="1">
                <a:ea typeface="+mj-lt"/>
                <a:cs typeface="+mj-lt"/>
              </a:rPr>
              <a:t>replike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odora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hrvatskih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vojnika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iz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Tridesetogodišnjeg</a:t>
            </a:r>
            <a:r>
              <a:rPr lang="en-US" sz="2000">
                <a:ea typeface="+mj-lt"/>
                <a:cs typeface="+mj-lt"/>
              </a:rPr>
              <a:t> rata u 17. </a:t>
            </a:r>
            <a:r>
              <a:rPr lang="en-US" sz="2000" err="1">
                <a:ea typeface="+mj-lt"/>
                <a:cs typeface="+mj-lt"/>
              </a:rPr>
              <a:t>stoljeću</a:t>
            </a:r>
            <a:r>
              <a:rPr lang="en-US" sz="2000">
                <a:ea typeface="+mj-lt"/>
                <a:cs typeface="+mj-lt"/>
              </a:rPr>
              <a:t>. </a:t>
            </a:r>
          </a:p>
          <a:p>
            <a:pPr>
              <a:lnSpc>
                <a:spcPct val="90000"/>
              </a:lnSpc>
            </a:pPr>
            <a:r>
              <a:rPr lang="en-US" sz="2000" err="1">
                <a:ea typeface="+mj-lt"/>
                <a:cs typeface="+mj-lt"/>
              </a:rPr>
              <a:t>Počasna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satnija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svojim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programom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aktualizira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povijesne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početke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kravate</a:t>
            </a:r>
            <a:r>
              <a:rPr lang="en-US" sz="2000">
                <a:ea typeface="+mj-lt"/>
                <a:cs typeface="+mj-lt"/>
              </a:rPr>
              <a:t>, </a:t>
            </a:r>
            <a:r>
              <a:rPr lang="en-US" sz="2000" err="1">
                <a:ea typeface="+mj-lt"/>
                <a:cs typeface="+mj-lt"/>
              </a:rPr>
              <a:t>jedinstvenog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hrvatskog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doprinosa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svjetskoj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kulturnoj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baštini</a:t>
            </a:r>
            <a:r>
              <a:rPr lang="en-US" sz="2000">
                <a:ea typeface="+mj-lt"/>
                <a:cs typeface="+mj-lt"/>
              </a:rPr>
              <a:t>.</a:t>
            </a:r>
            <a:endParaRPr lang="en-US" sz="2000" err="1">
              <a:ea typeface="+mj-lt"/>
              <a:cs typeface="+mj-lt"/>
            </a:endParaRPr>
          </a:p>
          <a:p>
            <a:pPr>
              <a:lnSpc>
                <a:spcPct val="90000"/>
              </a:lnSpc>
            </a:pPr>
            <a:r>
              <a:rPr lang="en-US" sz="2000">
                <a:ea typeface="+mj-lt"/>
                <a:cs typeface="+mj-lt"/>
              </a:rPr>
              <a:t> </a:t>
            </a:r>
            <a:r>
              <a:rPr lang="en-US" sz="2000" err="1">
                <a:ea typeface="+mj-lt"/>
                <a:cs typeface="+mj-lt"/>
              </a:rPr>
              <a:t>Iz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dosadašnjih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reagiranja</a:t>
            </a:r>
            <a:r>
              <a:rPr lang="en-US" sz="2000">
                <a:ea typeface="+mj-lt"/>
                <a:cs typeface="+mj-lt"/>
              </a:rPr>
              <a:t> turista </a:t>
            </a:r>
            <a:r>
              <a:rPr lang="en-US" sz="2000" err="1">
                <a:ea typeface="+mj-lt"/>
                <a:cs typeface="+mj-lt"/>
              </a:rPr>
              <a:t>i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stanovnika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Zagreba</a:t>
            </a:r>
            <a:r>
              <a:rPr lang="en-US" sz="2000">
                <a:ea typeface="+mj-lt"/>
                <a:cs typeface="+mj-lt"/>
              </a:rPr>
              <a:t>, </a:t>
            </a:r>
            <a:r>
              <a:rPr lang="en-US" sz="2000" err="1">
                <a:ea typeface="+mj-lt"/>
                <a:cs typeface="+mj-lt"/>
              </a:rPr>
              <a:t>proizlazi</a:t>
            </a:r>
            <a:r>
              <a:rPr lang="en-US" sz="2000">
                <a:ea typeface="+mj-lt"/>
                <a:cs typeface="+mj-lt"/>
              </a:rPr>
              <a:t> da je taj </a:t>
            </a:r>
            <a:r>
              <a:rPr lang="en-US" sz="2000" err="1">
                <a:ea typeface="+mj-lt"/>
                <a:cs typeface="+mj-lt"/>
              </a:rPr>
              <a:t>projekt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ostvario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očekivanja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i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potvrdio</a:t>
            </a:r>
            <a:r>
              <a:rPr lang="en-US" sz="2000">
                <a:ea typeface="+mj-lt"/>
                <a:cs typeface="+mj-lt"/>
              </a:rPr>
              <a:t> se </a:t>
            </a:r>
            <a:r>
              <a:rPr lang="en-US" sz="2000" err="1">
                <a:ea typeface="+mj-lt"/>
                <a:cs typeface="+mj-lt"/>
              </a:rPr>
              <a:t>kao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originalan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i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iznimno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atraktivan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turistički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proizvod</a:t>
            </a:r>
            <a:r>
              <a:rPr lang="en-US" sz="2000">
                <a:ea typeface="+mj-lt"/>
                <a:cs typeface="+mj-lt"/>
              </a:rPr>
              <a:t>, koji </a:t>
            </a:r>
            <a:r>
              <a:rPr lang="en-US" sz="2000" err="1">
                <a:ea typeface="+mj-lt"/>
                <a:cs typeface="+mj-lt"/>
              </a:rPr>
              <a:t>promovira</a:t>
            </a:r>
            <a:r>
              <a:rPr lang="en-US" sz="2000">
                <a:ea typeface="+mj-lt"/>
                <a:cs typeface="+mj-lt"/>
              </a:rPr>
              <a:t> Zagreb </a:t>
            </a:r>
            <a:r>
              <a:rPr lang="en-US" sz="2000" err="1">
                <a:ea typeface="+mj-lt"/>
                <a:cs typeface="+mj-lt"/>
              </a:rPr>
              <a:t>kao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Prijestolnicu</a:t>
            </a:r>
            <a:r>
              <a:rPr lang="en-US" sz="2000">
                <a:ea typeface="+mj-lt"/>
                <a:cs typeface="+mj-lt"/>
              </a:rPr>
              <a:t> </a:t>
            </a:r>
            <a:r>
              <a:rPr lang="en-US" sz="2000" err="1">
                <a:ea typeface="+mj-lt"/>
                <a:cs typeface="+mj-lt"/>
              </a:rPr>
              <a:t>kravate</a:t>
            </a:r>
            <a:endParaRPr lang="en-US" sz="2000"/>
          </a:p>
        </p:txBody>
      </p:sp>
      <p:pic>
        <p:nvPicPr>
          <p:cNvPr id="5" name="Picture 4" descr="A group of men in clothing&#10;&#10;Description automatically generated">
            <a:extLst>
              <a:ext uri="{FF2B5EF4-FFF2-40B4-BE49-F238E27FC236}">
                <a16:creationId xmlns:a16="http://schemas.microsoft.com/office/drawing/2014/main" id="{36D43587-9188-DD5F-34DA-D2526F3A18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54" r="13407" b="2"/>
          <a:stretch/>
        </p:blipFill>
        <p:spPr>
          <a:xfrm>
            <a:off x="7467600" y="10"/>
            <a:ext cx="4724400" cy="685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1086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CA7196-CAF1-4234-8849-E335F0BCA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7C3535-4FB5-4E5B-BDFE-FA61877A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0"/>
            <a:ext cx="4724400" cy="6858000"/>
          </a:xfrm>
          <a:prstGeom prst="rect">
            <a:avLst/>
          </a:prstGeom>
          <a:solidFill>
            <a:schemeClr val="tx2">
              <a:lumMod val="75000"/>
              <a:lumOff val="2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3934BA-3117-5225-3FEF-95B2979B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28" y="239150"/>
            <a:ext cx="3390899" cy="130360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Dan </a:t>
            </a:r>
            <a:r>
              <a:rPr lang="en-US" dirty="0" err="1"/>
              <a:t>kravate</a:t>
            </a:r>
            <a:endParaRPr lang="en-US" err="1"/>
          </a:p>
        </p:txBody>
      </p:sp>
      <p:pic>
        <p:nvPicPr>
          <p:cNvPr id="4" name="Picture 3" descr="A red and white checkered tie&#10;&#10;Description automatically generated">
            <a:extLst>
              <a:ext uri="{FF2B5EF4-FFF2-40B4-BE49-F238E27FC236}">
                <a16:creationId xmlns:a16="http://schemas.microsoft.com/office/drawing/2014/main" id="{75AF946E-2A12-BDDD-B46A-5BC9CDA22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403" y="685800"/>
            <a:ext cx="3662172" cy="54864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28A46-2DD6-06E6-12DB-67C48D96E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1820" y="1664214"/>
            <a:ext cx="3503787" cy="465218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 err="1">
                <a:ea typeface="+mj-lt"/>
                <a:cs typeface="+mj-lt"/>
              </a:rPr>
              <a:t>Kravata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obilježila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povijest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hrvatskog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ratovanja</a:t>
            </a:r>
            <a:r>
              <a:rPr lang="en-US" sz="1600" dirty="0">
                <a:ea typeface="+mj-lt"/>
                <a:cs typeface="+mj-lt"/>
              </a:rPr>
              <a:t>, pa je </a:t>
            </a:r>
            <a:r>
              <a:rPr lang="en-US" sz="1600" dirty="0" err="1">
                <a:ea typeface="+mj-lt"/>
                <a:cs typeface="+mj-lt"/>
              </a:rPr>
              <a:t>upravo</a:t>
            </a:r>
            <a:r>
              <a:rPr lang="en-US" sz="1600" dirty="0">
                <a:ea typeface="+mj-lt"/>
                <a:cs typeface="+mj-lt"/>
              </a:rPr>
              <a:t> po </a:t>
            </a:r>
            <a:r>
              <a:rPr lang="en-US" sz="1600" dirty="0" err="1">
                <a:ea typeface="+mj-lt"/>
                <a:cs typeface="+mj-lt"/>
              </a:rPr>
              <a:t>Hrvatima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dobila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ime</a:t>
            </a:r>
            <a:r>
              <a:rPr lang="en-US" sz="1600" dirty="0">
                <a:ea typeface="+mj-lt"/>
                <a:cs typeface="+mj-lt"/>
              </a:rPr>
              <a:t>, a </a:t>
            </a:r>
            <a:r>
              <a:rPr lang="en-US" sz="1600" dirty="0" err="1">
                <a:ea typeface="+mj-lt"/>
                <a:cs typeface="+mj-lt"/>
              </a:rPr>
              <a:t>danas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ultimativni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iskaz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odjevne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elegancije</a:t>
            </a:r>
            <a:r>
              <a:rPr lang="en-US" sz="1600" dirty="0">
                <a:ea typeface="+mj-lt"/>
                <a:cs typeface="+mj-lt"/>
              </a:rPr>
              <a:t>. Ona je </a:t>
            </a:r>
            <a:r>
              <a:rPr lang="en-US" sz="1600" dirty="0" err="1">
                <a:ea typeface="+mj-lt"/>
                <a:cs typeface="+mj-lt"/>
              </a:rPr>
              <a:t>imala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višestruku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funkciju</a:t>
            </a:r>
            <a:r>
              <a:rPr lang="en-US" sz="1600" dirty="0">
                <a:ea typeface="+mj-lt"/>
                <a:cs typeface="+mj-lt"/>
              </a:rPr>
              <a:t>. </a:t>
            </a:r>
            <a:endParaRPr lang="en-US" sz="16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ea typeface="+mj-lt"/>
                <a:cs typeface="+mj-lt"/>
              </a:rPr>
              <a:t>Korištena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kao</a:t>
            </a:r>
            <a:r>
              <a:rPr lang="en-US" sz="1600" dirty="0">
                <a:ea typeface="+mj-lt"/>
                <a:cs typeface="+mj-lt"/>
              </a:rPr>
              <a:t>:</a:t>
            </a: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b="1" dirty="0">
                <a:ea typeface="+mj-lt"/>
                <a:cs typeface="+mj-lt"/>
              </a:rPr>
              <a:t> </a:t>
            </a:r>
            <a:r>
              <a:rPr lang="en-US" sz="1600" b="1" dirty="0" err="1">
                <a:ea typeface="+mj-lt"/>
                <a:cs typeface="+mj-lt"/>
              </a:rPr>
              <a:t>zaštita</a:t>
            </a:r>
            <a:r>
              <a:rPr lang="en-US" sz="1600" b="1" dirty="0">
                <a:ea typeface="+mj-lt"/>
                <a:cs typeface="+mj-lt"/>
              </a:rPr>
              <a:t> od </a:t>
            </a:r>
            <a:r>
              <a:rPr lang="en-US" sz="1600" b="1" dirty="0" err="1">
                <a:ea typeface="+mj-lt"/>
                <a:cs typeface="+mj-lt"/>
              </a:rPr>
              <a:t>prašine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prilikom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jahanja</a:t>
            </a:r>
            <a:r>
              <a:rPr lang="en-US" sz="1600" b="1" dirty="0">
                <a:ea typeface="+mj-lt"/>
                <a:cs typeface="+mj-lt"/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1600" b="1" dirty="0" err="1">
                <a:ea typeface="+mj-lt"/>
                <a:cs typeface="+mj-lt"/>
              </a:rPr>
              <a:t>povez</a:t>
            </a:r>
            <a:r>
              <a:rPr lang="en-US" sz="1600" b="1" dirty="0">
                <a:ea typeface="+mj-lt"/>
                <a:cs typeface="+mj-lt"/>
              </a:rPr>
              <a:t> za </a:t>
            </a:r>
            <a:r>
              <a:rPr lang="en-US" sz="1600" b="1" dirty="0" err="1">
                <a:ea typeface="+mj-lt"/>
                <a:cs typeface="+mj-lt"/>
              </a:rPr>
              <a:t>previjanje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i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učvršćivanje</a:t>
            </a:r>
            <a:r>
              <a:rPr lang="en-US" sz="1600" b="1" dirty="0">
                <a:ea typeface="+mj-lt"/>
                <a:cs typeface="+mj-lt"/>
              </a:rPr>
              <a:t> rana </a:t>
            </a:r>
          </a:p>
          <a:p>
            <a:pPr>
              <a:lnSpc>
                <a:spcPct val="90000"/>
              </a:lnSpc>
            </a:pPr>
            <a:r>
              <a:rPr lang="en-US" sz="1600" b="1" dirty="0" err="1">
                <a:ea typeface="+mj-lt"/>
                <a:cs typeface="+mj-lt"/>
              </a:rPr>
              <a:t>zaštita</a:t>
            </a:r>
            <a:r>
              <a:rPr lang="en-US" sz="1600" b="1" dirty="0">
                <a:ea typeface="+mj-lt"/>
                <a:cs typeface="+mj-lt"/>
              </a:rPr>
              <a:t> od </a:t>
            </a:r>
            <a:r>
              <a:rPr lang="en-US" sz="1600" b="1" dirty="0" err="1">
                <a:ea typeface="+mj-lt"/>
                <a:cs typeface="+mj-lt"/>
              </a:rPr>
              <a:t>sunca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i</a:t>
            </a:r>
            <a:r>
              <a:rPr lang="en-US" sz="1600" b="1" dirty="0">
                <a:ea typeface="+mj-lt"/>
                <a:cs typeface="+mj-lt"/>
              </a:rPr>
              <a:t> filter za </a:t>
            </a:r>
            <a:r>
              <a:rPr lang="en-US" sz="1600" b="1" dirty="0" err="1">
                <a:ea typeface="+mj-lt"/>
                <a:cs typeface="+mj-lt"/>
              </a:rPr>
              <a:t>pročišćavanje</a:t>
            </a:r>
            <a:r>
              <a:rPr lang="en-US" sz="1600" b="1" dirty="0">
                <a:ea typeface="+mj-lt"/>
                <a:cs typeface="+mj-lt"/>
              </a:rPr>
              <a:t> </a:t>
            </a:r>
            <a:r>
              <a:rPr lang="en-US" sz="1600" b="1" dirty="0" err="1">
                <a:ea typeface="+mj-lt"/>
                <a:cs typeface="+mj-lt"/>
              </a:rPr>
              <a:t>vode</a:t>
            </a:r>
            <a:r>
              <a:rPr lang="en-US" sz="1600" b="1" dirty="0">
                <a:ea typeface="+mj-lt"/>
                <a:cs typeface="+mj-lt"/>
              </a:rPr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 err="1">
                <a:ea typeface="+mj-lt"/>
                <a:cs typeface="+mj-lt"/>
              </a:rPr>
              <a:t>Cijela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povijesna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postrojba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dobila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ime</a:t>
            </a:r>
            <a:r>
              <a:rPr lang="en-US" sz="1600" dirty="0">
                <a:ea typeface="+mj-lt"/>
                <a:cs typeface="+mj-lt"/>
              </a:rPr>
              <a:t> po </a:t>
            </a:r>
            <a:r>
              <a:rPr lang="en-US" sz="1600" dirty="0" err="1">
                <a:ea typeface="+mj-lt"/>
                <a:cs typeface="+mj-lt"/>
              </a:rPr>
              <a:t>njoj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ona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danas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zaštitni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znak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Hrvatske</a:t>
            </a:r>
            <a:r>
              <a:rPr lang="en-US" sz="1600" dirty="0">
                <a:ea typeface="+mj-lt"/>
                <a:cs typeface="+mj-lt"/>
              </a:rPr>
              <a:t>. Hrvatski </a:t>
            </a:r>
            <a:r>
              <a:rPr lang="en-US" sz="1600" dirty="0" err="1">
                <a:ea typeface="+mj-lt"/>
                <a:cs typeface="+mj-lt"/>
              </a:rPr>
              <a:t>sabor</a:t>
            </a:r>
            <a:r>
              <a:rPr lang="en-US" sz="1600" dirty="0">
                <a:ea typeface="+mj-lt"/>
                <a:cs typeface="+mj-lt"/>
              </a:rPr>
              <a:t>, 17. </a:t>
            </a:r>
            <a:r>
              <a:rPr lang="en-US" sz="1600" dirty="0" err="1">
                <a:ea typeface="+mj-lt"/>
                <a:cs typeface="+mj-lt"/>
              </a:rPr>
              <a:t>listopada</a:t>
            </a:r>
            <a:r>
              <a:rPr lang="en-US" sz="1600" dirty="0">
                <a:ea typeface="+mj-lt"/>
                <a:cs typeface="+mj-lt"/>
              </a:rPr>
              <a:t> 2008. </a:t>
            </a:r>
            <a:r>
              <a:rPr lang="en-US" sz="1600" dirty="0" err="1">
                <a:ea typeface="+mj-lt"/>
                <a:cs typeface="+mj-lt"/>
              </a:rPr>
              <a:t>godine</a:t>
            </a:r>
            <a:r>
              <a:rPr lang="en-US" sz="1600" dirty="0">
                <a:ea typeface="+mj-lt"/>
                <a:cs typeface="+mj-lt"/>
              </a:rPr>
              <a:t>, </a:t>
            </a:r>
            <a:r>
              <a:rPr lang="en-US" sz="1600" dirty="0" err="1">
                <a:ea typeface="+mj-lt"/>
                <a:cs typeface="+mj-lt"/>
              </a:rPr>
              <a:t>iskazao</a:t>
            </a:r>
            <a:r>
              <a:rPr lang="en-US" sz="1600" dirty="0">
                <a:ea typeface="+mj-lt"/>
                <a:cs typeface="+mj-lt"/>
              </a:rPr>
              <a:t> je </a:t>
            </a:r>
            <a:r>
              <a:rPr lang="en-US" sz="1600" dirty="0" err="1">
                <a:ea typeface="+mj-lt"/>
                <a:cs typeface="+mj-lt"/>
              </a:rPr>
              <a:t>kravati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posebnu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počast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proglasivši</a:t>
            </a:r>
            <a:r>
              <a:rPr lang="en-US" sz="1600" dirty="0">
                <a:ea typeface="+mj-lt"/>
                <a:cs typeface="+mj-lt"/>
              </a:rPr>
              <a:t> Dan </a:t>
            </a:r>
            <a:r>
              <a:rPr lang="en-US" sz="1600" dirty="0" err="1">
                <a:ea typeface="+mj-lt"/>
                <a:cs typeface="+mj-lt"/>
              </a:rPr>
              <a:t>kravate</a:t>
            </a:r>
            <a:r>
              <a:rPr lang="en-US" sz="1600" dirty="0">
                <a:ea typeface="+mj-lt"/>
                <a:cs typeface="+mj-lt"/>
              </a:rPr>
              <a:t> koji se </a:t>
            </a:r>
            <a:r>
              <a:rPr lang="en-US" sz="1600" dirty="0" err="1">
                <a:ea typeface="+mj-lt"/>
                <a:cs typeface="+mj-lt"/>
              </a:rPr>
              <a:t>obilježava</a:t>
            </a:r>
            <a:r>
              <a:rPr lang="en-US" sz="1600" dirty="0">
                <a:ea typeface="+mj-lt"/>
                <a:cs typeface="+mj-lt"/>
              </a:rPr>
              <a:t> 18. </a:t>
            </a:r>
            <a:r>
              <a:rPr lang="en-US" sz="1600" dirty="0" err="1">
                <a:ea typeface="+mj-lt"/>
                <a:cs typeface="+mj-lt"/>
              </a:rPr>
              <a:t>listopada</a:t>
            </a:r>
            <a:r>
              <a:rPr lang="en-US" sz="1600" dirty="0">
                <a:ea typeface="+mj-lt"/>
                <a:cs typeface="+mj-lt"/>
              </a:rPr>
              <a:t>.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600" dirty="0">
                <a:ea typeface="+mj-lt"/>
                <a:cs typeface="+mj-lt"/>
              </a:rPr>
              <a:t>Od </a:t>
            </a:r>
            <a:r>
              <a:rPr lang="en-US" sz="1600" dirty="0" err="1">
                <a:ea typeface="+mj-lt"/>
                <a:cs typeface="+mj-lt"/>
              </a:rPr>
              <a:t>tada</a:t>
            </a:r>
            <a:r>
              <a:rPr lang="en-US" sz="1600" dirty="0">
                <a:ea typeface="+mj-lt"/>
                <a:cs typeface="+mj-lt"/>
              </a:rPr>
              <a:t> se Dan </a:t>
            </a:r>
            <a:r>
              <a:rPr lang="en-US" sz="1600" dirty="0" err="1">
                <a:ea typeface="+mj-lt"/>
                <a:cs typeface="+mj-lt"/>
              </a:rPr>
              <a:t>kravate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i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službeno</a:t>
            </a:r>
            <a:r>
              <a:rPr lang="en-US" sz="1600" dirty="0">
                <a:ea typeface="+mj-lt"/>
                <a:cs typeface="+mj-lt"/>
              </a:rPr>
              <a:t> </a:t>
            </a:r>
            <a:r>
              <a:rPr lang="en-US" sz="1600" dirty="0" err="1">
                <a:ea typeface="+mj-lt"/>
                <a:cs typeface="+mj-lt"/>
              </a:rPr>
              <a:t>slavi</a:t>
            </a:r>
            <a:r>
              <a:rPr lang="en-US" sz="1600" dirty="0">
                <a:ea typeface="+mj-lt"/>
                <a:cs typeface="+mj-lt"/>
              </a:rPr>
              <a:t> u </a:t>
            </a:r>
            <a:r>
              <a:rPr lang="en-US" sz="1600" dirty="0" err="1">
                <a:ea typeface="+mj-lt"/>
                <a:cs typeface="+mj-lt"/>
              </a:rPr>
              <a:t>Hrvatskoj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3077953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2E5E8"/>
      </a:lt2>
      <a:accent1>
        <a:srgbClr val="C69976"/>
      </a:accent1>
      <a:accent2>
        <a:srgbClr val="C57674"/>
      </a:accent2>
      <a:accent3>
        <a:srgbClr val="CF8DA7"/>
      </a:accent3>
      <a:accent4>
        <a:srgbClr val="C574B6"/>
      </a:accent4>
      <a:accent5>
        <a:srgbClr val="C08DCF"/>
      </a:accent5>
      <a:accent6>
        <a:srgbClr val="9174C5"/>
      </a:accent6>
      <a:hlink>
        <a:srgbClr val="5B86A7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FrameVTI" id="{4FA2A165-EC65-4FB0-B019-8C8876A1D8E3}" vid="{9D78F1F1-8226-42FD-A1A3-975EDF6D60F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719</Words>
  <Application>Microsoft Office PowerPoint</Application>
  <PresentationFormat>Široki zaslon</PresentationFormat>
  <Paragraphs>35</Paragraphs>
  <Slides>12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Goudy Old Style</vt:lpstr>
      <vt:lpstr>ClassicFrameVTI</vt:lpstr>
      <vt:lpstr>Dan kravate </vt:lpstr>
      <vt:lpstr>Što je kravata?</vt:lpstr>
      <vt:lpstr>Kako je nastala kravata?</vt:lpstr>
      <vt:lpstr>PowerPoint prezentacija</vt:lpstr>
      <vt:lpstr>Povijest kravate</vt:lpstr>
      <vt:lpstr>PowerPoint prezentacija</vt:lpstr>
      <vt:lpstr>Pukovnija royal cravates:</vt:lpstr>
      <vt:lpstr>Današnja pukovnija kravate:</vt:lpstr>
      <vt:lpstr>Dan kravate</vt:lpstr>
      <vt:lpstr>PowerPoint prezentacija</vt:lpstr>
      <vt:lpstr>"kravata oko arene u puli"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Ivana Ferko Pećar</cp:lastModifiedBy>
  <cp:revision>275</cp:revision>
  <dcterms:created xsi:type="dcterms:W3CDTF">2023-10-15T10:31:41Z</dcterms:created>
  <dcterms:modified xsi:type="dcterms:W3CDTF">2023-10-18T10:08:06Z</dcterms:modified>
</cp:coreProperties>
</file>