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58" r:id="rId14"/>
    <p:sldId id="259" r:id="rId15"/>
    <p:sldId id="260" r:id="rId16"/>
    <p:sldId id="257" r:id="rId17"/>
    <p:sldId id="273" r:id="rId18"/>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8E389BD-BB5B-4454-99B7-58F9F5283035}" type="datetimeFigureOut">
              <a:rPr lang="hr-HR" smtClean="0"/>
              <a:t>10.11.2016.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hr-HR" smtClean="0"/>
              <a:t>Uredite stil naslova matrice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78E389BD-BB5B-4454-99B7-58F9F5283035}" type="datetimeFigureOut">
              <a:rPr lang="hr-HR" smtClean="0"/>
              <a:t>10.11.2016.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78E389BD-BB5B-4454-99B7-58F9F5283035}" type="datetimeFigureOut">
              <a:rPr lang="hr-HR" smtClean="0"/>
              <a:t>10.11.2016.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4" name="Date Placeholder 3"/>
          <p:cNvSpPr>
            <a:spLocks noGrp="1"/>
          </p:cNvSpPr>
          <p:nvPr>
            <p:ph type="dt" sz="half" idx="10"/>
          </p:nvPr>
        </p:nvSpPr>
        <p:spPr/>
        <p:txBody>
          <a:bodyPr/>
          <a:lstStyle/>
          <a:p>
            <a:fld id="{78E389BD-BB5B-4454-99B7-58F9F5283035}" type="datetimeFigureOut">
              <a:rPr lang="hr-HR" smtClean="0"/>
              <a:t>10.11.2016.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
        <p:nvSpPr>
          <p:cNvPr id="8" name="Content Placeholder 7"/>
          <p:cNvSpPr>
            <a:spLocks noGrp="1"/>
          </p:cNvSpPr>
          <p:nvPr>
            <p:ph sz="quarter" idx="13"/>
          </p:nvPr>
        </p:nvSpPr>
        <p:spPr>
          <a:xfrm>
            <a:off x="609600" y="1600200"/>
            <a:ext cx="7924800" cy="4114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hr-HR" smtClean="0"/>
              <a:t>Uredite stil naslova matrice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78E389BD-BB5B-4454-99B7-58F9F5283035}" type="datetimeFigureOut">
              <a:rPr lang="hr-HR" smtClean="0"/>
              <a:t>10.11.2016.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5" name="Date Placeholder 4"/>
          <p:cNvSpPr>
            <a:spLocks noGrp="1"/>
          </p:cNvSpPr>
          <p:nvPr>
            <p:ph type="dt" sz="half" idx="10"/>
          </p:nvPr>
        </p:nvSpPr>
        <p:spPr/>
        <p:txBody>
          <a:bodyPr/>
          <a:lstStyle/>
          <a:p>
            <a:fld id="{78E389BD-BB5B-4454-99B7-58F9F5283035}" type="datetimeFigureOut">
              <a:rPr lang="hr-HR" smtClean="0"/>
              <a:t>10.11.2016.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7" name="Date Placeholder 6"/>
          <p:cNvSpPr>
            <a:spLocks noGrp="1"/>
          </p:cNvSpPr>
          <p:nvPr>
            <p:ph type="dt" sz="half" idx="10"/>
          </p:nvPr>
        </p:nvSpPr>
        <p:spPr/>
        <p:txBody>
          <a:bodyPr/>
          <a:lstStyle/>
          <a:p>
            <a:fld id="{78E389BD-BB5B-4454-99B7-58F9F5283035}" type="datetimeFigureOut">
              <a:rPr lang="hr-HR" smtClean="0"/>
              <a:t>10.11.2016.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78E389BD-BB5B-4454-99B7-58F9F5283035}" type="datetimeFigureOut">
              <a:rPr lang="hr-HR" smtClean="0"/>
              <a:t>10.11.2016.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389BD-BB5B-4454-99B7-58F9F5283035}" type="datetimeFigureOut">
              <a:rPr lang="hr-HR" smtClean="0"/>
              <a:t>10.11.2016.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hr-HR" smtClean="0"/>
              <a:t>Uredite stil naslova matrice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8E389BD-BB5B-4454-99B7-58F9F5283035}" type="datetimeFigureOut">
              <a:rPr lang="hr-HR" smtClean="0"/>
              <a:t>10.11.2016.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hr-HR" smtClean="0"/>
              <a:t>Uredite stil naslova matrice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8E389BD-BB5B-4454-99B7-58F9F5283035}" type="datetimeFigureOut">
              <a:rPr lang="hr-HR" smtClean="0"/>
              <a:t>10.11.2016.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hr-HR" smtClean="0"/>
              <a:t>Uredite stil naslova matrice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8E389BD-BB5B-4454-99B7-58F9F5283035}" type="datetimeFigureOut">
              <a:rPr lang="hr-HR" smtClean="0"/>
              <a:t>10.11.2016.</a:t>
            </a:fld>
            <a:endParaRPr lang="hr-H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hr-H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44BB58F-96EB-4199-9735-48751D3BC2D8}" type="slidenum">
              <a:rPr lang="hr-HR" smtClean="0"/>
              <a:t>‹#›</a:t>
            </a:fld>
            <a:endParaRPr lang="hr-H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p:txBody>
          <a:bodyPr>
            <a:normAutofit/>
          </a:bodyPr>
          <a:lstStyle/>
          <a:p>
            <a:r>
              <a:rPr lang="hr-HR" sz="4400" dirty="0" smtClean="0"/>
              <a:t>Dan sjećanja na žrtve Vukovara</a:t>
            </a:r>
            <a:endParaRPr lang="hr-HR" sz="4400" dirty="0"/>
          </a:p>
        </p:txBody>
      </p:sp>
      <p:sp>
        <p:nvSpPr>
          <p:cNvPr id="2" name="Naslov 1"/>
          <p:cNvSpPr>
            <a:spLocks noGrp="1"/>
          </p:cNvSpPr>
          <p:nvPr>
            <p:ph type="ctrTitle"/>
          </p:nvPr>
        </p:nvSpPr>
        <p:spPr/>
        <p:txBody>
          <a:bodyPr/>
          <a:lstStyle/>
          <a:p>
            <a:r>
              <a:rPr lang="hr-HR" sz="6600" dirty="0" smtClean="0"/>
              <a:t>18. studeni</a:t>
            </a:r>
            <a:endParaRPr lang="hr-HR" sz="6600" dirty="0"/>
          </a:p>
        </p:txBody>
      </p:sp>
    </p:spTree>
    <p:extLst>
      <p:ext uri="{BB962C8B-B14F-4D97-AF65-F5344CB8AC3E}">
        <p14:creationId xmlns:p14="http://schemas.microsoft.com/office/powerpoint/2010/main" val="267100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r>
              <a:rPr lang="en-US" sz="1800" b="1" dirty="0">
                <a:latin typeface="Arial Narrow" panose="020B0606020202030204" pitchFamily="34" charset="0"/>
              </a:rPr>
              <a:t>Jean-Michel </a:t>
            </a:r>
            <a:r>
              <a:rPr lang="en-US" sz="1800" b="1" dirty="0" err="1" smtClean="0">
                <a:latin typeface="Arial Narrow" panose="020B0606020202030204" pitchFamily="34" charset="0"/>
              </a:rPr>
              <a:t>Nicolier</a:t>
            </a:r>
            <a:endParaRPr lang="hr-HR" sz="1800" b="1" dirty="0" smtClean="0">
              <a:latin typeface="Arial Narrow" panose="020B0606020202030204" pitchFamily="34" charset="0"/>
            </a:endParaRPr>
          </a:p>
          <a:p>
            <a:r>
              <a:rPr lang="hr-HR" sz="1800" b="1" dirty="0" smtClean="0">
                <a:latin typeface="Arial Narrow" panose="020B0606020202030204" pitchFamily="34" charset="0"/>
              </a:rPr>
              <a:t>Pogubljen je nakon pada Vukovara i pokopan na Ovčari</a:t>
            </a:r>
            <a:endParaRPr lang="hr-HR" dirty="0"/>
          </a:p>
        </p:txBody>
      </p:sp>
      <p:sp>
        <p:nvSpPr>
          <p:cNvPr id="4" name="Naslov 3"/>
          <p:cNvSpPr>
            <a:spLocks noGrp="1"/>
          </p:cNvSpPr>
          <p:nvPr>
            <p:ph type="title"/>
          </p:nvPr>
        </p:nvSpPr>
        <p:spPr/>
        <p:txBody>
          <a:bodyPr/>
          <a:lstStyle/>
          <a:p>
            <a:endParaRPr lang="hr-HR" dirty="0"/>
          </a:p>
        </p:txBody>
      </p:sp>
      <p:pic>
        <p:nvPicPr>
          <p:cNvPr id="5"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4163" y="2204864"/>
            <a:ext cx="3375959" cy="273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71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r>
              <a:rPr lang="hr-HR" dirty="0"/>
              <a:t>Spomen dom Ovčara je spomen dom otvoren 2006. u jednom od hangara na Ovčari u kojem je počinjen ratni zločin kojeg su počinili pripadnici JNA i srpskih paravojnih postrojbi, u noći s 20. na 21. studenoga</a:t>
            </a:r>
            <a:endParaRPr lang="hr-HR" dirty="0"/>
          </a:p>
        </p:txBody>
      </p:sp>
      <p:sp>
        <p:nvSpPr>
          <p:cNvPr id="4" name="Naslov 3"/>
          <p:cNvSpPr>
            <a:spLocks noGrp="1"/>
          </p:cNvSpPr>
          <p:nvPr>
            <p:ph type="title"/>
          </p:nvPr>
        </p:nvSpPr>
        <p:spPr/>
        <p:txBody>
          <a:bodyPr/>
          <a:lstStyle/>
          <a:p>
            <a:pPr algn="ctr"/>
            <a:r>
              <a:rPr lang="hr-HR" dirty="0" smtClean="0"/>
              <a:t>OVČARA</a:t>
            </a:r>
            <a:endParaRPr lang="hr-HR" dirty="0"/>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00600" y="2448902"/>
            <a:ext cx="3733800" cy="241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5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r>
              <a:rPr lang="hr-HR" dirty="0" smtClean="0"/>
              <a:t>Groblje </a:t>
            </a:r>
            <a:r>
              <a:rPr lang="hr-HR" dirty="0" err="1" smtClean="0"/>
              <a:t>palih</a:t>
            </a:r>
            <a:r>
              <a:rPr lang="hr-HR" dirty="0" smtClean="0"/>
              <a:t> Vukovaraca na Ovčari</a:t>
            </a:r>
          </a:p>
          <a:p>
            <a:endParaRPr lang="hr-HR" dirty="0"/>
          </a:p>
        </p:txBody>
      </p:sp>
      <p:sp>
        <p:nvSpPr>
          <p:cNvPr id="4" name="Naslov 3"/>
          <p:cNvSpPr>
            <a:spLocks noGrp="1"/>
          </p:cNvSpPr>
          <p:nvPr>
            <p:ph type="title"/>
          </p:nvPr>
        </p:nvSpPr>
        <p:spPr/>
        <p:txBody>
          <a:bodyPr/>
          <a:lstStyle/>
          <a:p>
            <a:endParaRPr lang="hr-HR"/>
          </a:p>
        </p:txBody>
      </p:sp>
      <p:pic>
        <p:nvPicPr>
          <p:cNvPr id="717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28022" y="2204864"/>
            <a:ext cx="3172965" cy="237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33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sadržaja 5"/>
          <p:cNvSpPr>
            <a:spLocks noGrp="1"/>
          </p:cNvSpPr>
          <p:nvPr>
            <p:ph sz="quarter" idx="14"/>
          </p:nvPr>
        </p:nvSpPr>
        <p:spPr/>
        <p:txBody>
          <a:bodyPr>
            <a:normAutofit/>
          </a:bodyPr>
          <a:lstStyle/>
          <a:p>
            <a:r>
              <a:rPr lang="hr-HR" sz="2400" dirty="0" smtClean="0"/>
              <a:t>Ljudi diljem Hrvatske pozvani su putem medija da napišu pjesme za Vukovar – Grad heroja i tako izraze svoju zahvalnost za sve žrtve koje su taj herojski grad i njegovi stanovnici podnijeli u Domovinskom ratu</a:t>
            </a:r>
            <a:endParaRPr lang="hr-HR" sz="2400" dirty="0"/>
          </a:p>
        </p:txBody>
      </p:sp>
      <p:sp>
        <p:nvSpPr>
          <p:cNvPr id="4" name="Rezervirano mjesto sadržaja 3"/>
          <p:cNvSpPr>
            <a:spLocks noGrp="1"/>
          </p:cNvSpPr>
          <p:nvPr>
            <p:ph sz="quarter" idx="13"/>
          </p:nvPr>
        </p:nvSpPr>
        <p:spPr/>
        <p:txBody>
          <a:bodyPr>
            <a:normAutofit/>
          </a:bodyPr>
          <a:lstStyle/>
          <a:p>
            <a:r>
              <a:rPr lang="hr-HR" sz="2400" i="1" dirty="0"/>
              <a:t>Ljudi u Hrvatskoj iskusili su ratne godine i </a:t>
            </a:r>
            <a:r>
              <a:rPr lang="hr-HR" sz="2400" i="1" dirty="0" smtClean="0"/>
              <a:t>posljedice </a:t>
            </a:r>
            <a:r>
              <a:rPr lang="hr-HR" sz="2400" i="1" dirty="0"/>
              <a:t>ratnog stradavanja. Danas se sjećamo Vukovara i svih onih kojih više nema i kroz pjesmu</a:t>
            </a:r>
            <a:endParaRPr lang="hr-HR" sz="2400" dirty="0"/>
          </a:p>
        </p:txBody>
      </p:sp>
      <p:sp>
        <p:nvSpPr>
          <p:cNvPr id="2" name="Naslov 1"/>
          <p:cNvSpPr>
            <a:spLocks noGrp="1"/>
          </p:cNvSpPr>
          <p:nvPr>
            <p:ph type="title"/>
          </p:nvPr>
        </p:nvSpPr>
        <p:spPr/>
        <p:txBody>
          <a:bodyPr/>
          <a:lstStyle/>
          <a:p>
            <a:endParaRPr lang="hr-HR" dirty="0"/>
          </a:p>
        </p:txBody>
      </p:sp>
      <p:sp>
        <p:nvSpPr>
          <p:cNvPr id="3" name="Rezervirano mjesto teksta 2"/>
          <p:cNvSpPr>
            <a:spLocks noGrp="1"/>
          </p:cNvSpPr>
          <p:nvPr>
            <p:ph type="body" idx="1"/>
          </p:nvPr>
        </p:nvSpPr>
        <p:spPr/>
        <p:txBody>
          <a:bodyPr/>
          <a:lstStyle/>
          <a:p>
            <a:endParaRPr lang="hr-HR"/>
          </a:p>
        </p:txBody>
      </p:sp>
      <p:sp>
        <p:nvSpPr>
          <p:cNvPr id="5" name="Rezervirano mjesto teksta 4"/>
          <p:cNvSpPr>
            <a:spLocks noGrp="1"/>
          </p:cNvSpPr>
          <p:nvPr>
            <p:ph type="body" sz="quarter" idx="3"/>
          </p:nvPr>
        </p:nvSpPr>
        <p:spPr/>
        <p:txBody>
          <a:bodyPr/>
          <a:lstStyle/>
          <a:p>
            <a:endParaRPr lang="hr-HR"/>
          </a:p>
        </p:txBody>
      </p:sp>
    </p:spTree>
    <p:extLst>
      <p:ext uri="{BB962C8B-B14F-4D97-AF65-F5344CB8AC3E}">
        <p14:creationId xmlns:p14="http://schemas.microsoft.com/office/powerpoint/2010/main" val="298871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Autofit/>
          </a:bodyPr>
          <a:lstStyle/>
          <a:p>
            <a:r>
              <a:rPr lang="hr-HR" sz="1600" b="1" dirty="0">
                <a:latin typeface="Times New Roman" panose="02020603050405020304" pitchFamily="18" charset="0"/>
                <a:cs typeface="Times New Roman" panose="02020603050405020304" pitchFamily="18" charset="0"/>
              </a:rPr>
              <a:t>HRABRI LJUDI</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Vratiti ću se,</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da još jednom </a:t>
            </a:r>
            <a:r>
              <a:rPr lang="hr-HR" sz="1600" dirty="0" err="1">
                <a:latin typeface="Times New Roman" panose="02020603050405020304" pitchFamily="18" charset="0"/>
                <a:cs typeface="Times New Roman" panose="02020603050405020304" pitchFamily="18" charset="0"/>
              </a:rPr>
              <a:t>prošetam</a:t>
            </a:r>
            <a:r>
              <a:rPr lang="hr-HR" sz="1600" dirty="0">
                <a:latin typeface="Times New Roman" panose="02020603050405020304" pitchFamily="18" charset="0"/>
                <a:cs typeface="Times New Roman" panose="02020603050405020304" pitchFamily="18" charset="0"/>
              </a:rPr>
              <a:t> tvojim ulicama,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da slušam cvrkut ptica u krošnjama drveća,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da smijem se djeci što trče po cesti.</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Tvojim ulicama, ulicama bez potoka krvi,</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bez zvukova bola.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Jer, odvedoše me,</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odvedoše me tog hladnog studenskog dana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krvavom cestom u mrak.</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endParaRPr lang="hr-HR" sz="1600" dirty="0">
              <a:latin typeface="Times New Roman" panose="02020603050405020304" pitchFamily="18" charset="0"/>
              <a:cs typeface="Times New Roman" panose="02020603050405020304" pitchFamily="18" charset="0"/>
            </a:endParaRPr>
          </a:p>
        </p:txBody>
      </p:sp>
      <p:sp>
        <p:nvSpPr>
          <p:cNvPr id="4" name="Rezervirano mjesto sadržaja 3"/>
          <p:cNvSpPr>
            <a:spLocks noGrp="1"/>
          </p:cNvSpPr>
          <p:nvPr>
            <p:ph sz="quarter" idx="14"/>
          </p:nvPr>
        </p:nvSpPr>
        <p:spPr/>
        <p:txBody>
          <a:bodyPr>
            <a:noAutofit/>
          </a:bodyPr>
          <a:lstStyle/>
          <a:p>
            <a:r>
              <a:rPr lang="hr-HR" sz="1600" dirty="0" smtClean="0">
                <a:latin typeface="Times New Roman" panose="02020603050405020304" pitchFamily="18" charset="0"/>
                <a:cs typeface="Times New Roman" panose="02020603050405020304" pitchFamily="18" charset="0"/>
              </a:rPr>
              <a:t>Odvedoše me, a nije bilo vrijeme za šetnju tih dana,</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ni ptica, ni djece, ni sunca.</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al, vratiti ću se.</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Dok i u jednom srcu svjetlo ljubavi gori</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ja biti ću tu, svjetlo ljubavi,</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za Tebe moj Grade.</a:t>
            </a:r>
          </a:p>
          <a:p>
            <a:r>
              <a:rPr lang="hr-HR" sz="1600" dirty="0"/>
              <a:t>Karolina </a:t>
            </a:r>
            <a:r>
              <a:rPr lang="hr-HR" sz="1600" dirty="0" err="1"/>
              <a:t>Čelig</a:t>
            </a:r>
            <a:r>
              <a:rPr lang="hr-HR" sz="1600" dirty="0"/>
              <a:t> </a:t>
            </a:r>
            <a:r>
              <a:rPr lang="hr-HR" sz="1600" dirty="0" err="1" smtClean="0"/>
              <a:t>Uldrijan</a:t>
            </a:r>
            <a:r>
              <a:rPr lang="hr-HR" sz="1600" dirty="0" smtClean="0"/>
              <a:t> </a:t>
            </a:r>
            <a:r>
              <a:rPr lang="hr-HR" sz="1600" dirty="0"/>
              <a:t>iz </a:t>
            </a:r>
            <a:r>
              <a:rPr lang="hr-HR" sz="1600" dirty="0" smtClean="0"/>
              <a:t>Našica autorica je ovih stihova</a:t>
            </a:r>
            <a:endParaRPr lang="hr-HR" sz="1600" dirty="0">
              <a:latin typeface="Times New Roman" panose="02020603050405020304" pitchFamily="18" charset="0"/>
              <a:cs typeface="Times New Roman" panose="02020603050405020304" pitchFamily="18" charset="0"/>
            </a:endParaRPr>
          </a:p>
        </p:txBody>
      </p:sp>
      <p:sp>
        <p:nvSpPr>
          <p:cNvPr id="2" name="Naslov 1"/>
          <p:cNvSpPr>
            <a:spLocks noGrp="1"/>
          </p:cNvSpPr>
          <p:nvPr>
            <p:ph type="title"/>
          </p:nvPr>
        </p:nvSpPr>
        <p:spPr/>
        <p:txBody>
          <a:bodyPr/>
          <a:lstStyle/>
          <a:p>
            <a:endParaRPr lang="hr-HR" dirty="0"/>
          </a:p>
        </p:txBody>
      </p:sp>
    </p:spTree>
    <p:extLst>
      <p:ext uri="{BB962C8B-B14F-4D97-AF65-F5344CB8AC3E}">
        <p14:creationId xmlns:p14="http://schemas.microsoft.com/office/powerpoint/2010/main" val="191331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sadržaja 5"/>
          <p:cNvSpPr>
            <a:spLocks noGrp="1"/>
          </p:cNvSpPr>
          <p:nvPr>
            <p:ph sz="quarter" idx="14"/>
          </p:nvPr>
        </p:nvSpPr>
        <p:spPr/>
        <p:txBody>
          <a:bodyPr>
            <a:normAutofit/>
          </a:bodyPr>
          <a:lstStyle/>
          <a:p>
            <a:r>
              <a:rPr lang="hr-HR" dirty="0"/>
              <a:t>Tko će mi ga čuvati dok mene ne bude, dok se budem tražio po smetlištima ljudskih duša, dok budem onako sam bez sebe glavinjao, ranjiv i umoran, u vrućici, dok moje oči budu rasle pred osobnim porazom? Tko će čuvati moj grad, moje prijatelje, tko ce Vukovar iznijeti iz mraka?</a:t>
            </a:r>
          </a:p>
        </p:txBody>
      </p:sp>
      <p:sp>
        <p:nvSpPr>
          <p:cNvPr id="4" name="Rezervirano mjesto sadržaja 3"/>
          <p:cNvSpPr>
            <a:spLocks noGrp="1"/>
          </p:cNvSpPr>
          <p:nvPr>
            <p:ph sz="quarter" idx="13"/>
          </p:nvPr>
        </p:nvSpPr>
        <p:spPr/>
        <p:txBody>
          <a:bodyPr>
            <a:normAutofit/>
          </a:bodyPr>
          <a:lstStyle/>
          <a:p>
            <a:r>
              <a:rPr lang="hr-HR" dirty="0"/>
              <a:t>Odustajem od svih traženja pravde, istine, odustajem od pokušaja da ideale podredim vlastitom životu, odustajem od svega što sam još jučer smatrao nužnim za nekakav dobar početak, ili dobar kraj. Vjerojatno bih odustao i od sebe sama, ali ne mogu. Jer, tko će ostati ako se svi odreknemo sebe i pobjegnemo u svoj strah? Kome ostaviti grad?</a:t>
            </a:r>
          </a:p>
        </p:txBody>
      </p:sp>
      <p:sp>
        <p:nvSpPr>
          <p:cNvPr id="2" name="Naslov 1"/>
          <p:cNvSpPr>
            <a:spLocks noGrp="1"/>
          </p:cNvSpPr>
          <p:nvPr>
            <p:ph type="title"/>
          </p:nvPr>
        </p:nvSpPr>
        <p:spPr/>
        <p:txBody>
          <a:bodyPr/>
          <a:lstStyle/>
          <a:p>
            <a:r>
              <a:rPr lang="hr-HR" dirty="0" smtClean="0"/>
              <a:t>Siniša </a:t>
            </a:r>
            <a:r>
              <a:rPr lang="hr-HR" dirty="0" err="1" smtClean="0"/>
              <a:t>Glavašević</a:t>
            </a:r>
            <a:r>
              <a:rPr lang="hr-HR" dirty="0" smtClean="0"/>
              <a:t>: Priča o gradu</a:t>
            </a:r>
            <a:endParaRPr lang="hr-HR" dirty="0"/>
          </a:p>
        </p:txBody>
      </p:sp>
      <p:sp>
        <p:nvSpPr>
          <p:cNvPr id="3" name="Rezervirano mjesto teksta 2"/>
          <p:cNvSpPr>
            <a:spLocks noGrp="1"/>
          </p:cNvSpPr>
          <p:nvPr>
            <p:ph type="body" idx="1"/>
          </p:nvPr>
        </p:nvSpPr>
        <p:spPr/>
        <p:txBody>
          <a:bodyPr/>
          <a:lstStyle/>
          <a:p>
            <a:endParaRPr lang="hr-HR"/>
          </a:p>
        </p:txBody>
      </p:sp>
      <p:sp>
        <p:nvSpPr>
          <p:cNvPr id="5" name="Rezervirano mjesto teksta 4"/>
          <p:cNvSpPr>
            <a:spLocks noGrp="1"/>
          </p:cNvSpPr>
          <p:nvPr>
            <p:ph type="body" sz="quarter" idx="3"/>
          </p:nvPr>
        </p:nvSpPr>
        <p:spPr/>
        <p:txBody>
          <a:bodyPr/>
          <a:lstStyle/>
          <a:p>
            <a:endParaRPr lang="hr-HR"/>
          </a:p>
        </p:txBody>
      </p:sp>
    </p:spTree>
    <p:extLst>
      <p:ext uri="{BB962C8B-B14F-4D97-AF65-F5344CB8AC3E}">
        <p14:creationId xmlns:p14="http://schemas.microsoft.com/office/powerpoint/2010/main" val="1443595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hr-HR" dirty="0"/>
              <a:t>Stoji grad</a:t>
            </a:r>
            <a:r>
              <a:rPr lang="hr-HR" dirty="0" smtClean="0"/>
              <a:t/>
            </a:r>
            <a:br>
              <a:rPr lang="hr-HR" dirty="0" smtClean="0"/>
            </a:br>
            <a:r>
              <a:rPr lang="hr-HR" dirty="0"/>
              <a:t>Pod </a:t>
            </a:r>
            <a:r>
              <a:rPr lang="hr-HR" dirty="0" smtClean="0"/>
              <a:t>kišom čelika</a:t>
            </a:r>
            <a:r>
              <a:rPr lang="hr-HR" dirty="0"/>
              <a:t>, ognja </a:t>
            </a:r>
            <a:r>
              <a:rPr lang="hr-HR" dirty="0" smtClean="0"/>
              <a:t>i </a:t>
            </a:r>
            <a:r>
              <a:rPr lang="hr-HR" dirty="0"/>
              <a:t>smrti</a:t>
            </a:r>
            <a:r>
              <a:rPr lang="hr-HR" dirty="0" smtClean="0"/>
              <a:t/>
            </a:r>
            <a:br>
              <a:rPr lang="hr-HR" dirty="0" smtClean="0"/>
            </a:br>
            <a:r>
              <a:rPr lang="hr-HR" dirty="0"/>
              <a:t>Jer paklena sila svoj zadnji ples vrti, stoji grad</a:t>
            </a:r>
            <a:r>
              <a:rPr lang="hr-HR" dirty="0" smtClean="0"/>
              <a:t/>
            </a:r>
            <a:br>
              <a:rPr lang="hr-HR" dirty="0" smtClean="0"/>
            </a:br>
            <a:r>
              <a:rPr lang="hr-HR" dirty="0"/>
              <a:t>Stoji grad</a:t>
            </a:r>
            <a:r>
              <a:rPr lang="hr-HR" dirty="0" smtClean="0"/>
              <a:t/>
            </a:r>
            <a:br>
              <a:rPr lang="hr-HR" dirty="0" smtClean="0"/>
            </a:br>
            <a:r>
              <a:rPr lang="hr-HR" dirty="0" smtClean="0"/>
              <a:t>Vječan </a:t>
            </a:r>
            <a:r>
              <a:rPr lang="hr-HR" dirty="0" err="1"/>
              <a:t>ko</a:t>
            </a:r>
            <a:r>
              <a:rPr lang="hr-HR" dirty="0"/>
              <a:t> narod ponosno stoji</a:t>
            </a:r>
            <a:r>
              <a:rPr lang="hr-HR" dirty="0" smtClean="0"/>
              <a:t/>
            </a:r>
            <a:br>
              <a:rPr lang="hr-HR" dirty="0" smtClean="0"/>
            </a:br>
            <a:r>
              <a:rPr lang="hr-HR" dirty="0"/>
              <a:t>U </a:t>
            </a:r>
            <a:r>
              <a:rPr lang="hr-HR" dirty="0" smtClean="0"/>
              <a:t>posljednje </a:t>
            </a:r>
            <a:r>
              <a:rPr lang="hr-HR" dirty="0"/>
              <a:t>dane </a:t>
            </a:r>
            <a:r>
              <a:rPr lang="hr-HR" dirty="0" err="1" smtClean="0"/>
              <a:t>dušmanu</a:t>
            </a:r>
            <a:r>
              <a:rPr lang="hr-HR" dirty="0" smtClean="0"/>
              <a:t> </a:t>
            </a:r>
            <a:r>
              <a:rPr lang="hr-HR" dirty="0"/>
              <a:t>broji</a:t>
            </a:r>
            <a:r>
              <a:rPr lang="hr-HR" dirty="0" smtClean="0"/>
              <a:t/>
            </a:r>
            <a:br>
              <a:rPr lang="hr-HR" dirty="0" smtClean="0"/>
            </a:br>
            <a:r>
              <a:rPr lang="hr-HR" dirty="0"/>
              <a:t>Vukovar, Vukovar</a:t>
            </a:r>
            <a:r>
              <a:rPr lang="hr-HR" dirty="0" smtClean="0"/>
              <a:t/>
            </a:r>
            <a:br>
              <a:rPr lang="hr-HR" dirty="0" smtClean="0"/>
            </a:br>
            <a:r>
              <a:rPr lang="hr-HR" dirty="0" smtClean="0"/>
              <a:t/>
            </a:r>
            <a:br>
              <a:rPr lang="hr-HR" dirty="0" smtClean="0"/>
            </a:br>
            <a:endParaRPr lang="hr-HR" dirty="0"/>
          </a:p>
        </p:txBody>
      </p:sp>
      <p:sp>
        <p:nvSpPr>
          <p:cNvPr id="4" name="Rezervirano mjesto sadržaja 3"/>
          <p:cNvSpPr>
            <a:spLocks noGrp="1"/>
          </p:cNvSpPr>
          <p:nvPr>
            <p:ph sz="quarter" idx="14"/>
          </p:nvPr>
        </p:nvSpPr>
        <p:spPr/>
        <p:txBody>
          <a:bodyPr>
            <a:normAutofit/>
          </a:bodyPr>
          <a:lstStyle/>
          <a:p>
            <a:r>
              <a:rPr lang="hr-HR" dirty="0" smtClean="0"/>
              <a:t>Iz majčinog krika sloboda se rada</a:t>
            </a:r>
            <a:br>
              <a:rPr lang="hr-HR" dirty="0" smtClean="0"/>
            </a:br>
            <a:r>
              <a:rPr lang="hr-HR" dirty="0" smtClean="0"/>
              <a:t>I uskoro bijela zaplovit ce lađa</a:t>
            </a:r>
            <a:br>
              <a:rPr lang="hr-HR" dirty="0" smtClean="0"/>
            </a:br>
            <a:r>
              <a:rPr lang="hr-HR" dirty="0" smtClean="0"/>
              <a:t>Do sunca</a:t>
            </a:r>
            <a:br>
              <a:rPr lang="hr-HR" dirty="0" smtClean="0"/>
            </a:br>
            <a:r>
              <a:rPr lang="hr-HR" dirty="0" smtClean="0"/>
              <a:t>Iz krvi i bola niknut ce cvijeće</a:t>
            </a:r>
            <a:br>
              <a:rPr lang="hr-HR" dirty="0" smtClean="0"/>
            </a:br>
            <a:r>
              <a:rPr lang="hr-HR" dirty="0" smtClean="0"/>
              <a:t>I nikada narod zaboravit neće</a:t>
            </a:r>
            <a:br>
              <a:rPr lang="hr-HR" dirty="0" smtClean="0"/>
            </a:br>
            <a:r>
              <a:rPr lang="hr-HR" dirty="0" smtClean="0"/>
              <a:t>Vukovar</a:t>
            </a:r>
            <a:br>
              <a:rPr lang="hr-HR" dirty="0" smtClean="0"/>
            </a:br>
            <a:r>
              <a:rPr lang="hr-HR" dirty="0" smtClean="0"/>
              <a:t>Stoji grad</a:t>
            </a:r>
            <a:endParaRPr lang="hr-HR" dirty="0"/>
          </a:p>
        </p:txBody>
      </p:sp>
      <p:sp>
        <p:nvSpPr>
          <p:cNvPr id="2" name="Naslov 1"/>
          <p:cNvSpPr>
            <a:spLocks noGrp="1"/>
          </p:cNvSpPr>
          <p:nvPr>
            <p:ph type="title"/>
          </p:nvPr>
        </p:nvSpPr>
        <p:spPr/>
        <p:txBody>
          <a:bodyPr/>
          <a:lstStyle/>
          <a:p>
            <a:r>
              <a:rPr lang="hr-HR" dirty="0" smtClean="0"/>
              <a:t>Hrvoje </a:t>
            </a:r>
            <a:r>
              <a:rPr lang="hr-HR" dirty="0" err="1" smtClean="0"/>
              <a:t>Hegedušić</a:t>
            </a:r>
            <a:endParaRPr lang="hr-HR" dirty="0"/>
          </a:p>
        </p:txBody>
      </p:sp>
    </p:spTree>
    <p:extLst>
      <p:ext uri="{BB962C8B-B14F-4D97-AF65-F5344CB8AC3E}">
        <p14:creationId xmlns:p14="http://schemas.microsoft.com/office/powerpoint/2010/main" val="27868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94692" y="1600200"/>
            <a:ext cx="615461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75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pPr>
              <a:buFontTx/>
              <a:buChar char="•"/>
            </a:pPr>
            <a:r>
              <a:rPr lang="hr-HR" altLang="sr-Latn-RS" sz="1800" dirty="0"/>
              <a:t>Stari barokni grad na Dunavu</a:t>
            </a:r>
          </a:p>
          <a:p>
            <a:pPr>
              <a:buFontTx/>
              <a:buChar char="•"/>
            </a:pPr>
            <a:r>
              <a:rPr lang="hr-HR" altLang="sr-Latn-RS" sz="1800" dirty="0"/>
              <a:t> najveća hrvatska luka na Dunavu</a:t>
            </a:r>
          </a:p>
          <a:p>
            <a:pPr>
              <a:buFontTx/>
              <a:buChar char="•"/>
            </a:pPr>
            <a:r>
              <a:rPr lang="hr-HR" altLang="sr-Latn-RS" sz="1800" dirty="0"/>
              <a:t> smješten u sjeveroistočnom dijelu </a:t>
            </a:r>
            <a:r>
              <a:rPr lang="hr-HR" altLang="sr-Latn-RS" sz="1800" dirty="0" err="1"/>
              <a:t>Rebublike</a:t>
            </a:r>
            <a:r>
              <a:rPr lang="hr-HR" altLang="sr-Latn-RS" sz="1800" dirty="0"/>
              <a:t> Hrvatske</a:t>
            </a:r>
          </a:p>
          <a:p>
            <a:pPr>
              <a:buFontTx/>
              <a:buChar char="•"/>
            </a:pPr>
            <a:r>
              <a:rPr lang="hr-HR" altLang="sr-Latn-RS" sz="1800" dirty="0"/>
              <a:t> Sjedište Vukovarske-srijemske županije</a:t>
            </a:r>
          </a:p>
          <a:p>
            <a:endParaRPr lang="hr-HR" dirty="0"/>
          </a:p>
        </p:txBody>
      </p:sp>
      <p:sp>
        <p:nvSpPr>
          <p:cNvPr id="4" name="Naslov 3"/>
          <p:cNvSpPr>
            <a:spLocks noGrp="1"/>
          </p:cNvSpPr>
          <p:nvPr>
            <p:ph type="title"/>
          </p:nvPr>
        </p:nvSpPr>
        <p:spPr/>
        <p:txBody>
          <a:bodyPr/>
          <a:lstStyle/>
          <a:p>
            <a:pPr algn="ctr"/>
            <a:r>
              <a:rPr lang="hr-HR" dirty="0" smtClean="0"/>
              <a:t>Povijest grada</a:t>
            </a:r>
            <a:endParaRPr lang="hr-HR"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00600" y="2483939"/>
            <a:ext cx="3733800" cy="234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3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pPr>
              <a:buFontTx/>
              <a:buNone/>
            </a:pPr>
            <a:r>
              <a:rPr lang="hr-HR" altLang="sr-Latn-RS" sz="2000" dirty="0"/>
              <a:t>Znamenitosti grada Vukovara</a:t>
            </a:r>
          </a:p>
          <a:p>
            <a:pPr>
              <a:buFontTx/>
              <a:buNone/>
            </a:pPr>
            <a:endParaRPr lang="hr-HR" altLang="sr-Latn-RS" sz="2000" dirty="0"/>
          </a:p>
          <a:p>
            <a:r>
              <a:rPr lang="hr-HR" altLang="sr-Latn-RS" sz="1800" dirty="0"/>
              <a:t> Rodna kuća Lavoslava Ružička </a:t>
            </a:r>
          </a:p>
          <a:p>
            <a:r>
              <a:rPr lang="hr-HR" altLang="sr-Latn-RS" sz="1800" dirty="0"/>
              <a:t> Gradski muzej Vukovar</a:t>
            </a:r>
          </a:p>
          <a:p>
            <a:r>
              <a:rPr lang="hr-HR" altLang="sr-Latn-RS" sz="1800" dirty="0"/>
              <a:t> Vučedolsko arheološko nalazište</a:t>
            </a:r>
          </a:p>
          <a:p>
            <a:r>
              <a:rPr lang="hr-HR" altLang="sr-Latn-RS" sz="1800" dirty="0"/>
              <a:t> Stari vodotoranj</a:t>
            </a:r>
          </a:p>
          <a:p>
            <a:r>
              <a:rPr lang="hr-HR" altLang="sr-Latn-RS" sz="1800" dirty="0"/>
              <a:t> Vodotoranj</a:t>
            </a:r>
          </a:p>
          <a:p>
            <a:endParaRPr lang="hr-HR" dirty="0"/>
          </a:p>
        </p:txBody>
      </p:sp>
      <p:sp>
        <p:nvSpPr>
          <p:cNvPr id="4" name="Naslov 3"/>
          <p:cNvSpPr>
            <a:spLocks noGrp="1"/>
          </p:cNvSpPr>
          <p:nvPr>
            <p:ph type="title"/>
          </p:nvPr>
        </p:nvSpPr>
        <p:spPr/>
        <p:txBody>
          <a:bodyPr/>
          <a:lstStyle/>
          <a:p>
            <a:endParaRPr lang="hr-H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63968" y="1633552"/>
            <a:ext cx="3225064" cy="404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57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pPr marL="0" indent="0"/>
            <a:r>
              <a:rPr lang="hr-HR" altLang="sr-Latn-RS" sz="1800" dirty="0"/>
              <a:t>izgrađen 1913.g.</a:t>
            </a:r>
          </a:p>
          <a:p>
            <a:pPr marL="0" indent="0"/>
            <a:r>
              <a:rPr lang="hr-HR" altLang="sr-Latn-RS" sz="1800" dirty="0"/>
              <a:t> služio za vodoopskrbu grada do </a:t>
            </a:r>
          </a:p>
          <a:p>
            <a:pPr marL="0" indent="0"/>
            <a:r>
              <a:rPr lang="hr-HR" altLang="sr-Latn-RS" sz="1800" dirty="0"/>
              <a:t> izgradnje novijeg vodotornja </a:t>
            </a:r>
          </a:p>
          <a:p>
            <a:pPr marL="0" indent="0"/>
            <a:r>
              <a:rPr lang="hr-HR" altLang="sr-Latn-RS" sz="1800" dirty="0"/>
              <a:t> najstariji takav objekt u Hrvatskoj</a:t>
            </a:r>
          </a:p>
          <a:p>
            <a:pPr marL="0" indent="0"/>
            <a:r>
              <a:rPr lang="hr-HR" altLang="sr-Latn-RS" sz="1800" dirty="0"/>
              <a:t> lokacija u samom središtu grada  </a:t>
            </a:r>
          </a:p>
          <a:p>
            <a:endParaRPr lang="hr-HR" dirty="0"/>
          </a:p>
        </p:txBody>
      </p:sp>
      <p:sp>
        <p:nvSpPr>
          <p:cNvPr id="4" name="Naslov 3"/>
          <p:cNvSpPr>
            <a:spLocks noGrp="1"/>
          </p:cNvSpPr>
          <p:nvPr>
            <p:ph type="title"/>
          </p:nvPr>
        </p:nvSpPr>
        <p:spPr/>
        <p:txBody>
          <a:bodyPr/>
          <a:lstStyle/>
          <a:p>
            <a:pPr algn="ctr"/>
            <a:r>
              <a:rPr lang="hr-HR" dirty="0" smtClean="0"/>
              <a:t>STARI VODOTORANJ</a:t>
            </a:r>
            <a:endParaRPr lang="hr-HR"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26518" y="1600200"/>
            <a:ext cx="3099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7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pPr marL="0" indent="0"/>
            <a:r>
              <a:rPr lang="hr-HR" altLang="sr-Latn-RS" sz="1800" dirty="0"/>
              <a:t>Bitka za Vukovar započela 25.08.1991.g.</a:t>
            </a:r>
          </a:p>
          <a:p>
            <a:pPr marL="0" indent="0"/>
            <a:r>
              <a:rPr lang="hr-HR" altLang="sr-Latn-RS" sz="1800" dirty="0"/>
              <a:t> Najveća i najkrvavija bitka u Domovinskom ratu</a:t>
            </a:r>
          </a:p>
          <a:p>
            <a:pPr marL="0" indent="0"/>
            <a:r>
              <a:rPr lang="hr-HR" altLang="sr-Latn-RS" sz="1800" dirty="0"/>
              <a:t> U obrani grada sudjelovalo od 1800 do 6700 branitelja</a:t>
            </a:r>
          </a:p>
          <a:p>
            <a:pPr marL="0" indent="0"/>
            <a:r>
              <a:rPr lang="hr-HR" altLang="sr-Latn-RS" sz="1800" dirty="0"/>
              <a:t> Pad Vukovara – 18.11.1991.g.</a:t>
            </a:r>
          </a:p>
          <a:p>
            <a:endParaRPr lang="hr-HR" dirty="0"/>
          </a:p>
        </p:txBody>
      </p:sp>
      <p:sp>
        <p:nvSpPr>
          <p:cNvPr id="4" name="Naslov 3"/>
          <p:cNvSpPr>
            <a:spLocks noGrp="1"/>
          </p:cNvSpPr>
          <p:nvPr>
            <p:ph type="title"/>
          </p:nvPr>
        </p:nvSpPr>
        <p:spPr/>
        <p:txBody>
          <a:bodyPr/>
          <a:lstStyle/>
          <a:p>
            <a:r>
              <a:rPr lang="hr-HR" dirty="0" smtClean="0"/>
              <a:t>Vukovar – grad heroj u domovinskom ratu</a:t>
            </a:r>
            <a:endParaRPr lang="hr-HR" dirty="0"/>
          </a:p>
        </p:txBody>
      </p:sp>
      <p:pic>
        <p:nvPicPr>
          <p:cNvPr id="5" name="Picture 6"/>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5188714" y="1600200"/>
            <a:ext cx="2957571" cy="4114800"/>
          </a:xfrm>
        </p:spPr>
      </p:pic>
    </p:spTree>
    <p:extLst>
      <p:ext uri="{BB962C8B-B14F-4D97-AF65-F5344CB8AC3E}">
        <p14:creationId xmlns:p14="http://schemas.microsoft.com/office/powerpoint/2010/main" val="137208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r>
              <a:rPr lang="hr-HR" dirty="0" smtClean="0"/>
              <a:t>Mali broj Hrvata branilo je </a:t>
            </a:r>
            <a:r>
              <a:rPr lang="hr-HR" dirty="0"/>
              <a:t>V</a:t>
            </a:r>
            <a:r>
              <a:rPr lang="hr-HR" dirty="0" smtClean="0"/>
              <a:t>ukovar od JNA i pobunjenih Srba</a:t>
            </a:r>
          </a:p>
          <a:p>
            <a:r>
              <a:rPr lang="hr-HR" dirty="0" smtClean="0"/>
              <a:t>Njih oko1800 nasuprot tenkova, topova i zrakoplova JNA</a:t>
            </a:r>
          </a:p>
          <a:p>
            <a:endParaRPr lang="hr-HR" dirty="0"/>
          </a:p>
        </p:txBody>
      </p:sp>
      <p:sp>
        <p:nvSpPr>
          <p:cNvPr id="4" name="Naslov 3"/>
          <p:cNvSpPr>
            <a:spLocks noGrp="1"/>
          </p:cNvSpPr>
          <p:nvPr>
            <p:ph type="title"/>
          </p:nvPr>
        </p:nvSpPr>
        <p:spPr/>
        <p:txBody>
          <a:bodyPr/>
          <a:lstStyle/>
          <a:p>
            <a:endParaRPr lang="hr-HR"/>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65131"/>
            <a:ext cx="3733800" cy="258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787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r>
              <a:rPr lang="hr-HR" dirty="0"/>
              <a:t>Zbog hrabrosti i dobre organizacije preuzeo je zapovijedanje Borovog naselja </a:t>
            </a:r>
          </a:p>
          <a:p>
            <a:r>
              <a:rPr lang="hr-HR" dirty="0"/>
              <a:t>Zapovijedao je 3. bojnoj 204.brigade</a:t>
            </a:r>
          </a:p>
          <a:p>
            <a:r>
              <a:rPr lang="hr-HR" dirty="0"/>
              <a:t>Zbog toga je trpinjska cesta nazvana groblje tenkova</a:t>
            </a:r>
          </a:p>
          <a:p>
            <a:r>
              <a:rPr lang="hr-HR" dirty="0"/>
              <a:t>Zadro je poginuo 16.listopada 1991.</a:t>
            </a:r>
          </a:p>
          <a:p>
            <a:endParaRPr lang="hr-HR" dirty="0"/>
          </a:p>
        </p:txBody>
      </p:sp>
      <p:sp>
        <p:nvSpPr>
          <p:cNvPr id="4" name="Naslov 3"/>
          <p:cNvSpPr>
            <a:spLocks noGrp="1"/>
          </p:cNvSpPr>
          <p:nvPr>
            <p:ph type="title"/>
          </p:nvPr>
        </p:nvSpPr>
        <p:spPr/>
        <p:txBody>
          <a:bodyPr/>
          <a:lstStyle/>
          <a:p>
            <a:pPr algn="ctr"/>
            <a:r>
              <a:rPr lang="hr-HR" dirty="0"/>
              <a:t>Blago Zadro</a:t>
            </a:r>
          </a:p>
        </p:txBody>
      </p:sp>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00600" y="2388336"/>
            <a:ext cx="3733800" cy="253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81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pPr>
              <a:buFont typeface="Wingdings" pitchFamily="2" charset="2"/>
              <a:buChar char="Ø"/>
            </a:pPr>
            <a:r>
              <a:rPr lang="hr-HR" dirty="0"/>
              <a:t>Poslije pada grada Vukovara odveden je, 19. studenoga 1991. godine, iz vukovarske bolnice i od tada mu se izgubio trag.</a:t>
            </a:r>
          </a:p>
          <a:p>
            <a:pPr>
              <a:buFont typeface="Wingdings" pitchFamily="2" charset="2"/>
              <a:buChar char="Ø"/>
            </a:pPr>
            <a:r>
              <a:rPr lang="hr-HR" dirty="0"/>
              <a:t>Ubijen i pokopan je u masovnoj grobnici na Ovčari 20. studenoga 1991. godine a ekshumiran je i identificiran u veljači 1997. godine.</a:t>
            </a:r>
          </a:p>
          <a:p>
            <a:endParaRPr lang="hr-HR" dirty="0"/>
          </a:p>
        </p:txBody>
      </p:sp>
      <p:sp>
        <p:nvSpPr>
          <p:cNvPr id="4" name="Naslov 3"/>
          <p:cNvSpPr>
            <a:spLocks noGrp="1"/>
          </p:cNvSpPr>
          <p:nvPr>
            <p:ph type="title"/>
          </p:nvPr>
        </p:nvSpPr>
        <p:spPr/>
        <p:txBody>
          <a:bodyPr/>
          <a:lstStyle/>
          <a:p>
            <a:pPr algn="ctr"/>
            <a:r>
              <a:rPr lang="hr-HR" sz="3200" dirty="0"/>
              <a:t>SINIŠA GLAVAŠEVIĆ</a:t>
            </a:r>
            <a:endParaRPr lang="hr-HR" dirty="0"/>
          </a:p>
        </p:txBody>
      </p:sp>
      <p:pic>
        <p:nvPicPr>
          <p:cNvPr id="5" name="Content Placeholder 3" descr="sinisa.jpg"/>
          <p:cNvPicPr>
            <a:picLocks noGrp="1" noChangeAspect="1"/>
          </p:cNvPicPr>
          <p:nvPr>
            <p:ph sz="quarter" idx="13"/>
          </p:nvPr>
        </p:nvPicPr>
        <p:blipFill>
          <a:blip r:embed="rId2"/>
          <a:stretch>
            <a:fillRect/>
          </a:stretch>
        </p:blipFill>
        <p:spPr>
          <a:xfrm>
            <a:off x="1259632" y="1988840"/>
            <a:ext cx="2808312" cy="2926060"/>
          </a:xfrm>
        </p:spPr>
      </p:pic>
    </p:spTree>
    <p:extLst>
      <p:ext uri="{BB962C8B-B14F-4D97-AF65-F5344CB8AC3E}">
        <p14:creationId xmlns:p14="http://schemas.microsoft.com/office/powerpoint/2010/main" val="412954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r>
              <a:rPr lang="hr-HR" dirty="0" smtClean="0"/>
              <a:t>U Domovinskom ratu veliko srce i suosjećanje s patnjama Hrvata i Vukovaraca pokazali su i stranci, koji nisu imali nikakve obaveze niti dužnosti sudjelovati u ratu</a:t>
            </a:r>
          </a:p>
          <a:p>
            <a:r>
              <a:rPr lang="hr-HR" dirty="0" smtClean="0"/>
              <a:t>Ipak su odlučili pomoći </a:t>
            </a:r>
          </a:p>
          <a:p>
            <a:r>
              <a:rPr lang="hr-HR" dirty="0" smtClean="0"/>
              <a:t>Hvala im!!</a:t>
            </a:r>
            <a:endParaRPr lang="hr-HR" dirty="0"/>
          </a:p>
        </p:txBody>
      </p:sp>
      <p:sp>
        <p:nvSpPr>
          <p:cNvPr id="3" name="Rezervirano mjesto sadržaja 2"/>
          <p:cNvSpPr>
            <a:spLocks noGrp="1"/>
          </p:cNvSpPr>
          <p:nvPr>
            <p:ph sz="quarter" idx="14"/>
          </p:nvPr>
        </p:nvSpPr>
        <p:spPr/>
        <p:txBody>
          <a:bodyPr/>
          <a:lstStyle/>
          <a:p>
            <a:pPr algn="ctr"/>
            <a:r>
              <a:rPr lang="hr-HR" sz="1800" b="1" dirty="0">
                <a:latin typeface="Arial Narrow" panose="020B0606020202030204" pitchFamily="34" charset="0"/>
              </a:rPr>
              <a:t>U Domovinskom ratu bilo je 481 stranih dragovoljaca, od toga ih je poginulo 72.</a:t>
            </a:r>
          </a:p>
          <a:p>
            <a:pPr algn="ctr"/>
            <a:endParaRPr lang="hr-HR" sz="1800" b="1" dirty="0">
              <a:latin typeface="Arial Narrow" panose="020B0606020202030204" pitchFamily="34" charset="0"/>
            </a:endParaRPr>
          </a:p>
          <a:p>
            <a:pPr algn="ctr"/>
            <a:r>
              <a:rPr lang="hr-HR" sz="1800" b="1" dirty="0">
                <a:latin typeface="Arial Narrow" panose="020B0606020202030204" pitchFamily="34" charset="0"/>
              </a:rPr>
              <a:t>Neki od njih su:</a:t>
            </a:r>
          </a:p>
          <a:p>
            <a:pPr algn="ctr"/>
            <a:r>
              <a:rPr lang="en-US" sz="1800" b="1" dirty="0">
                <a:latin typeface="Arial Narrow" panose="020B0606020202030204" pitchFamily="34" charset="0"/>
              </a:rPr>
              <a:t>Jean-Michel </a:t>
            </a:r>
            <a:r>
              <a:rPr lang="en-US" sz="1800" b="1" dirty="0" err="1">
                <a:latin typeface="Arial Narrow" panose="020B0606020202030204" pitchFamily="34" charset="0"/>
              </a:rPr>
              <a:t>Nicolier</a:t>
            </a:r>
            <a:r>
              <a:rPr lang="hr-HR" sz="1800" b="1" dirty="0">
                <a:latin typeface="Arial Narrow" panose="020B0606020202030204" pitchFamily="34" charset="0"/>
              </a:rPr>
              <a:t> francuz</a:t>
            </a:r>
          </a:p>
          <a:p>
            <a:pPr algn="ctr"/>
            <a:r>
              <a:rPr lang="hr-HR" sz="1800" b="1" dirty="0">
                <a:latin typeface="Arial Narrow" panose="020B0606020202030204" pitchFamily="34" charset="0"/>
              </a:rPr>
              <a:t>Ivan Herman </a:t>
            </a:r>
            <a:r>
              <a:rPr lang="hr-HR" sz="1800" b="1" dirty="0" err="1">
                <a:latin typeface="Arial Narrow" panose="020B0606020202030204" pitchFamily="34" charset="0"/>
              </a:rPr>
              <a:t>austrijanac</a:t>
            </a:r>
            <a:endParaRPr lang="hr-HR" sz="1800" b="1" dirty="0">
              <a:latin typeface="Arial Narrow" panose="020B0606020202030204" pitchFamily="34" charset="0"/>
            </a:endParaRPr>
          </a:p>
          <a:p>
            <a:pPr algn="ctr"/>
            <a:r>
              <a:rPr lang="hr-HR" sz="1800" b="1" dirty="0" err="1">
                <a:latin typeface="Arial Narrow" panose="020B0606020202030204" pitchFamily="34" charset="0"/>
              </a:rPr>
              <a:t>Arnold</a:t>
            </a:r>
            <a:r>
              <a:rPr lang="hr-HR" sz="1800" b="1" dirty="0">
                <a:latin typeface="Arial Narrow" panose="020B0606020202030204" pitchFamily="34" charset="0"/>
              </a:rPr>
              <a:t> </a:t>
            </a:r>
            <a:r>
              <a:rPr lang="hr-HR" sz="1800" b="1" dirty="0" err="1">
                <a:latin typeface="Arial Narrow" panose="020B0606020202030204" pitchFamily="34" charset="0"/>
              </a:rPr>
              <a:t>von</a:t>
            </a:r>
            <a:r>
              <a:rPr lang="hr-HR" sz="1800" b="1" dirty="0">
                <a:latin typeface="Arial Narrow" panose="020B0606020202030204" pitchFamily="34" charset="0"/>
              </a:rPr>
              <a:t> </a:t>
            </a:r>
            <a:r>
              <a:rPr lang="hr-HR" sz="1800" b="1" dirty="0" err="1">
                <a:latin typeface="Arial Narrow" panose="020B0606020202030204" pitchFamily="34" charset="0"/>
              </a:rPr>
              <a:t>Besinger</a:t>
            </a:r>
            <a:r>
              <a:rPr lang="hr-HR" sz="1800" b="1" dirty="0">
                <a:latin typeface="Arial Narrow" panose="020B0606020202030204" pitchFamily="34" charset="0"/>
              </a:rPr>
              <a:t> </a:t>
            </a:r>
            <a:r>
              <a:rPr lang="hr-HR" sz="1800" b="1" dirty="0" err="1">
                <a:latin typeface="Arial Narrow" panose="020B0606020202030204" pitchFamily="34" charset="0"/>
              </a:rPr>
              <a:t>njemac</a:t>
            </a:r>
            <a:endParaRPr lang="hr-HR" sz="1800" b="1" dirty="0">
              <a:latin typeface="Arial Narrow" panose="020B0606020202030204" pitchFamily="34" charset="0"/>
            </a:endParaRPr>
          </a:p>
          <a:p>
            <a:endParaRPr lang="hr-HR" dirty="0"/>
          </a:p>
        </p:txBody>
      </p:sp>
      <p:sp>
        <p:nvSpPr>
          <p:cNvPr id="4" name="Naslov 3"/>
          <p:cNvSpPr>
            <a:spLocks noGrp="1"/>
          </p:cNvSpPr>
          <p:nvPr>
            <p:ph type="title"/>
          </p:nvPr>
        </p:nvSpPr>
        <p:spPr/>
        <p:txBody>
          <a:bodyPr/>
          <a:lstStyle/>
          <a:p>
            <a:endParaRPr lang="hr-HR" dirty="0"/>
          </a:p>
        </p:txBody>
      </p:sp>
    </p:spTree>
    <p:extLst>
      <p:ext uri="{BB962C8B-B14F-4D97-AF65-F5344CB8AC3E}">
        <p14:creationId xmlns:p14="http://schemas.microsoft.com/office/powerpoint/2010/main" val="3432866038"/>
      </p:ext>
    </p:extLst>
  </p:cSld>
  <p:clrMapOvr>
    <a:masterClrMapping/>
  </p:clrMapOvr>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78</TotalTime>
  <Words>560</Words>
  <Application>Microsoft Office PowerPoint</Application>
  <PresentationFormat>Prikaz na zaslonu (4:3)</PresentationFormat>
  <Paragraphs>60</Paragraphs>
  <Slides>17</Slides>
  <Notes>0</Notes>
  <HiddenSlides>0</HiddenSlides>
  <MMClips>0</MMClips>
  <ScaleCrop>false</ScaleCrop>
  <HeadingPairs>
    <vt:vector size="4" baseType="variant">
      <vt:variant>
        <vt:lpstr>Tema</vt:lpstr>
      </vt:variant>
      <vt:variant>
        <vt:i4>1</vt:i4>
      </vt:variant>
      <vt:variant>
        <vt:lpstr>Naslovi slajdova</vt:lpstr>
      </vt:variant>
      <vt:variant>
        <vt:i4>17</vt:i4>
      </vt:variant>
    </vt:vector>
  </HeadingPairs>
  <TitlesOfParts>
    <vt:vector size="18" baseType="lpstr">
      <vt:lpstr>Horizont</vt:lpstr>
      <vt:lpstr>18. studeni</vt:lpstr>
      <vt:lpstr>Povijest grada</vt:lpstr>
      <vt:lpstr>PowerPointova prezentacija</vt:lpstr>
      <vt:lpstr>STARI VODOTORANJ</vt:lpstr>
      <vt:lpstr>Vukovar – grad heroj u domovinskom ratu</vt:lpstr>
      <vt:lpstr>PowerPointova prezentacija</vt:lpstr>
      <vt:lpstr>Blago Zadro</vt:lpstr>
      <vt:lpstr>SINIŠA GLAVAŠEVIĆ</vt:lpstr>
      <vt:lpstr>PowerPointova prezentacija</vt:lpstr>
      <vt:lpstr>PowerPointova prezentacija</vt:lpstr>
      <vt:lpstr>OVČARA</vt:lpstr>
      <vt:lpstr>PowerPointova prezentacija</vt:lpstr>
      <vt:lpstr>PowerPointova prezentacija</vt:lpstr>
      <vt:lpstr>PowerPointova prezentacija</vt:lpstr>
      <vt:lpstr>Siniša Glavašević: Priča o gradu</vt:lpstr>
      <vt:lpstr>Hrvoje Hegedušić</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studeni</dc:title>
  <dc:creator>Ivana</dc:creator>
  <cp:lastModifiedBy>Ivana</cp:lastModifiedBy>
  <cp:revision>11</cp:revision>
  <dcterms:created xsi:type="dcterms:W3CDTF">2016-11-08T20:48:02Z</dcterms:created>
  <dcterms:modified xsi:type="dcterms:W3CDTF">2016-11-10T20:44:05Z</dcterms:modified>
</cp:coreProperties>
</file>