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72" r:id="rId7"/>
    <p:sldId id="260" r:id="rId8"/>
    <p:sldId id="262" r:id="rId9"/>
    <p:sldId id="264" r:id="rId10"/>
    <p:sldId id="265" r:id="rId11"/>
    <p:sldId id="267" r:id="rId12"/>
    <p:sldId id="268" r:id="rId13"/>
    <p:sldId id="270" r:id="rId14"/>
    <p:sldId id="269" r:id="rId15"/>
    <p:sldId id="276" r:id="rId16"/>
    <p:sldId id="277" r:id="rId17"/>
    <p:sldId id="278" r:id="rId18"/>
    <p:sldId id="281" r:id="rId19"/>
    <p:sldId id="274" r:id="rId20"/>
    <p:sldId id="280" r:id="rId21"/>
    <p:sldId id="261" r:id="rId22"/>
    <p:sldId id="279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Srednji stil 3 - Isticanj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33798270295903"/>
          <c:y val="8.6377615428233322E-3"/>
          <c:w val="0.54397681577209456"/>
          <c:h val="0.98049723720984028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CB-49E5-8169-61946FFC0C20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CB-49E5-8169-61946FFC0C20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CB-49E5-8169-61946FFC0C20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CB-49E5-8169-61946FFC0C20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FCB-49E5-8169-61946FFC0C20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FCB-49E5-8169-61946FFC0C20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FCB-49E5-8169-61946FFC0C20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FCB-49E5-8169-61946FFC0C20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FCB-49E5-8169-61946FFC0C20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7F-444B-A284-F8847A75D589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FCB-49E5-8169-61946FFC0C20}"/>
              </c:ext>
            </c:extLst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FCB-49E5-8169-61946FFC0C20}"/>
              </c:ext>
            </c:extLst>
          </c:dPt>
          <c:dPt>
            <c:idx val="12"/>
            <c:bubble3D val="0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FCB-49E5-8169-61946FFC0C20}"/>
              </c:ext>
            </c:extLst>
          </c:dPt>
          <c:dPt>
            <c:idx val="13"/>
            <c:bubble3D val="0"/>
            <c:spPr>
              <a:gradFill>
                <a:gsLst>
                  <a:gs pos="100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FCB-49E5-8169-61946FFC0C20}"/>
              </c:ext>
            </c:extLst>
          </c:dPt>
          <c:dPt>
            <c:idx val="14"/>
            <c:bubble3D val="0"/>
            <c:spPr>
              <a:gradFill>
                <a:gsLst>
                  <a:gs pos="100000">
                    <a:schemeClr val="accent3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3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FCB-49E5-8169-61946FFC0C20}"/>
              </c:ext>
            </c:extLst>
          </c:dPt>
          <c:dLbls>
            <c:dLbl>
              <c:idx val="9"/>
              <c:layout>
                <c:manualLayout>
                  <c:x val="6.7006454945761948E-2"/>
                  <c:y val="-4.98133786321185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7F-444B-A284-F8847A75D5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List1!$A$2:$A$16</c:f>
              <c:strCache>
                <c:ptCount val="15"/>
                <c:pt idx="0">
                  <c:v>EKONOMIJA I TRGOVINA</c:v>
                </c:pt>
                <c:pt idx="1">
                  <c:v>ELEKTROTEHNIKA I RAČUNARSTVO</c:v>
                </c:pt>
                <c:pt idx="2">
                  <c:v>GEOLOGIJA, RUDARSTVO, NAFTA I KEM. TEHN. </c:v>
                </c:pt>
                <c:pt idx="3">
                  <c:v>GRADITELJSTVO I GEODEZIJA</c:v>
                </c:pt>
                <c:pt idx="4">
                  <c:v>GRAFIČKA TEHN. I AUDIOVIZUALNO OBLIKOVANJE</c:v>
                </c:pt>
                <c:pt idx="5">
                  <c:v>GIMNAZIJA</c:v>
                </c:pt>
                <c:pt idx="6">
                  <c:v>OSOBNE USLUGE, USLUGE ZAŠTITE</c:v>
                </c:pt>
                <c:pt idx="7">
                  <c:v>POLJOPRIVREDA, PREHRANA I VETERINA</c:v>
                </c:pt>
                <c:pt idx="8">
                  <c:v>PROMET I LOGISTIKA</c:v>
                </c:pt>
                <c:pt idx="9">
                  <c:v>STROJARSTVO, BRODOGRADNJA I METALURGIJA</c:v>
                </c:pt>
                <c:pt idx="10">
                  <c:v>ŠUMARSTVO, PRERADA I OBRADA DRVA</c:v>
                </c:pt>
                <c:pt idx="11">
                  <c:v>TEKSTIL I KOŽA</c:v>
                </c:pt>
                <c:pt idx="12">
                  <c:v>TURIZAM I UGOSTITELJSTVO</c:v>
                </c:pt>
                <c:pt idx="13">
                  <c:v>UMJETNOST</c:v>
                </c:pt>
                <c:pt idx="14">
                  <c:v>ZDRAVSTVO I SOC. SKRB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59</c:v>
                </c:pt>
                <c:pt idx="1">
                  <c:v>31</c:v>
                </c:pt>
                <c:pt idx="2">
                  <c:v>0</c:v>
                </c:pt>
                <c:pt idx="3">
                  <c:v>45</c:v>
                </c:pt>
                <c:pt idx="4">
                  <c:v>6</c:v>
                </c:pt>
                <c:pt idx="5">
                  <c:v>43</c:v>
                </c:pt>
                <c:pt idx="6">
                  <c:v>15</c:v>
                </c:pt>
                <c:pt idx="7">
                  <c:v>15</c:v>
                </c:pt>
                <c:pt idx="8">
                  <c:v>8</c:v>
                </c:pt>
                <c:pt idx="9">
                  <c:v>37</c:v>
                </c:pt>
                <c:pt idx="10">
                  <c:v>26</c:v>
                </c:pt>
                <c:pt idx="11">
                  <c:v>0</c:v>
                </c:pt>
                <c:pt idx="12">
                  <c:v>35</c:v>
                </c:pt>
                <c:pt idx="13">
                  <c:v>7</c:v>
                </c:pt>
                <c:pt idx="1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F-444B-A284-F8847A75D5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385137439682154"/>
          <c:y val="3.0649227455635725E-2"/>
          <c:w val="0.27600928120938606"/>
          <c:h val="0.938647134531301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D7-4136-B836-560FE881987E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D7-4136-B836-560FE881987E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D7-4136-B836-560FE881987E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D7-4136-B836-560FE881987E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AD7-4136-B836-560FE881987E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AD7-4136-B836-560FE881987E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AD7-4136-B836-560FE881987E}"/>
              </c:ext>
            </c:extLst>
          </c:dPt>
          <c:dLbls>
            <c:dLbl>
              <c:idx val="6"/>
              <c:layout>
                <c:manualLayout>
                  <c:x val="-2.536231884057971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AD7-4136-B836-560FE88198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List1!$A$2:$A$8</c:f>
              <c:strCache>
                <c:ptCount val="7"/>
                <c:pt idx="0">
                  <c:v>EKONOMIJA, TURIZAM, USLUGE</c:v>
                </c:pt>
                <c:pt idx="1">
                  <c:v>STROJARSTVO, ELEKTRONIKA, RAČUNALSTVO</c:v>
                </c:pt>
                <c:pt idx="2">
                  <c:v>GRADITELJSTVO</c:v>
                </c:pt>
                <c:pt idx="3">
                  <c:v>GIMNAZIJA</c:v>
                </c:pt>
                <c:pt idx="4">
                  <c:v>ŠUMARSTVO, POLJOPRIVREDA</c:v>
                </c:pt>
                <c:pt idx="5">
                  <c:v>ZDRAVSTVO</c:v>
                </c:pt>
                <c:pt idx="6">
                  <c:v>UMJETNOST, DIZAJN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 formatCode="d\-mmm">
                  <c:v>5</c:v>
                </c:pt>
                <c:pt idx="1">
                  <c:v>6</c:v>
                </c:pt>
                <c:pt idx="2">
                  <c:v>5</c:v>
                </c:pt>
                <c:pt idx="3">
                  <c:v>0</c:v>
                </c:pt>
                <c:pt idx="4">
                  <c:v>12</c:v>
                </c:pt>
                <c:pt idx="5">
                  <c:v>22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E4-4553-8369-FEDDD7FB53D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0.01578</cdr:x>
      <cdr:y>0</cdr:y>
    </cdr:from>
    <cdr:to>
      <cdr:x>0.10371</cdr:x>
      <cdr:y>0.10972</cdr:y>
    </cdr:to>
    <cdr:sp macro="" textlink="">
      <cdr:nvSpPr>
        <cdr:cNvPr id="2" name="TekstniOkvir 1"/>
        <cdr:cNvSpPr txBox="1"/>
      </cdr:nvSpPr>
      <cdr:spPr>
        <a:xfrm xmlns:a="http://schemas.openxmlformats.org/drawingml/2006/main">
          <a:off x="166255" y="0"/>
          <a:ext cx="926275" cy="641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r-HR" sz="1100" dirty="0"/>
        </a:p>
      </cdr:txBody>
    </cdr:sp>
  </cdr:relSizeAnchor>
  <cdr:relSizeAnchor xmlns:cdr="http://schemas.openxmlformats.org/drawingml/2006/chartDrawing">
    <cdr:from>
      <cdr:x>0.01916</cdr:x>
      <cdr:y>0.02032</cdr:y>
    </cdr:from>
    <cdr:to>
      <cdr:x>0.10033</cdr:x>
      <cdr:y>0.11988</cdr:y>
    </cdr:to>
    <cdr:sp macro="" textlink="">
      <cdr:nvSpPr>
        <cdr:cNvPr id="3" name="TekstniOkvir 2"/>
        <cdr:cNvSpPr txBox="1"/>
      </cdr:nvSpPr>
      <cdr:spPr>
        <a:xfrm xmlns:a="http://schemas.openxmlformats.org/drawingml/2006/main">
          <a:off x="201881" y="118753"/>
          <a:ext cx="855023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3200" dirty="0" smtClean="0">
              <a:solidFill>
                <a:srgbClr val="FF0000"/>
              </a:solidFill>
            </a:rPr>
            <a:t>353</a:t>
          </a:r>
          <a:endParaRPr lang="hr-HR" sz="3200" dirty="0">
            <a:solidFill>
              <a:srgbClr val="FF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F9C9-7B20-4263-A66F-429F2D0D3E4A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D8EA-0783-41F1-BDF2-5AA43FE2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206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F9C9-7B20-4263-A66F-429F2D0D3E4A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D8EA-0783-41F1-BDF2-5AA43FE2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690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F9C9-7B20-4263-A66F-429F2D0D3E4A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D8EA-0783-41F1-BDF2-5AA43FE2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199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F9C9-7B20-4263-A66F-429F2D0D3E4A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D8EA-0783-41F1-BDF2-5AA43FE2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633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F9C9-7B20-4263-A66F-429F2D0D3E4A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D8EA-0783-41F1-BDF2-5AA43FE2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575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F9C9-7B20-4263-A66F-429F2D0D3E4A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D8EA-0783-41F1-BDF2-5AA43FE2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896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F9C9-7B20-4263-A66F-429F2D0D3E4A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D8EA-0783-41F1-BDF2-5AA43FE2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33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F9C9-7B20-4263-A66F-429F2D0D3E4A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D8EA-0783-41F1-BDF2-5AA43FE2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223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F9C9-7B20-4263-A66F-429F2D0D3E4A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D8EA-0783-41F1-BDF2-5AA43FE2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610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F9C9-7B20-4263-A66F-429F2D0D3E4A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D8EA-0783-41F1-BDF2-5AA43FE2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801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F9C9-7B20-4263-A66F-429F2D0D3E4A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D8EA-0783-41F1-BDF2-5AA43FE2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615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4F9C9-7B20-4263-A66F-429F2D0D3E4A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6D8EA-0783-41F1-BDF2-5AA43FE2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301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kaportal.net.hr/ka-retrovizor/3921930/danas-imamo-gotovo-isti-popis-deficitarnih-zanimanja-kao-i-prije-35-godina-samo-jos-malo-sir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285008"/>
            <a:ext cx="9144000" cy="238760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Kamo odlaze naši učenici ?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akcijsko istraživanje o upisima učenika završnog razreda </a:t>
            </a:r>
          </a:p>
          <a:p>
            <a:r>
              <a:rPr lang="hr-HR" dirty="0" smtClean="0"/>
              <a:t>OŠ „Slava Raškaj” Ozalj </a:t>
            </a:r>
          </a:p>
          <a:p>
            <a:r>
              <a:rPr lang="hr-HR" dirty="0"/>
              <a:t>o</a:t>
            </a:r>
            <a:r>
              <a:rPr lang="hr-HR" dirty="0" smtClean="0"/>
              <a:t>d šk. godine 2013./2014. do šk. godine 2020./2021.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092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903701"/>
              </p:ext>
            </p:extLst>
          </p:nvPr>
        </p:nvGraphicFramePr>
        <p:xfrm>
          <a:off x="621314" y="783771"/>
          <a:ext cx="10949366" cy="5510149"/>
        </p:xfrm>
        <a:graphic>
          <a:graphicData uri="http://schemas.openxmlformats.org/drawingml/2006/table">
            <a:tbl>
              <a:tblPr firstRow="1" firstCol="1" bandRow="1"/>
              <a:tblGrid>
                <a:gridCol w="2515623">
                  <a:extLst>
                    <a:ext uri="{9D8B030D-6E8A-4147-A177-3AD203B41FA5}">
                      <a16:colId xmlns:a16="http://schemas.microsoft.com/office/drawing/2014/main" val="2967144499"/>
                    </a:ext>
                  </a:extLst>
                </a:gridCol>
                <a:gridCol w="871165">
                  <a:extLst>
                    <a:ext uri="{9D8B030D-6E8A-4147-A177-3AD203B41FA5}">
                      <a16:colId xmlns:a16="http://schemas.microsoft.com/office/drawing/2014/main" val="1544423458"/>
                    </a:ext>
                  </a:extLst>
                </a:gridCol>
                <a:gridCol w="960577">
                  <a:extLst>
                    <a:ext uri="{9D8B030D-6E8A-4147-A177-3AD203B41FA5}">
                      <a16:colId xmlns:a16="http://schemas.microsoft.com/office/drawing/2014/main" val="2188745645"/>
                    </a:ext>
                  </a:extLst>
                </a:gridCol>
                <a:gridCol w="960577">
                  <a:extLst>
                    <a:ext uri="{9D8B030D-6E8A-4147-A177-3AD203B41FA5}">
                      <a16:colId xmlns:a16="http://schemas.microsoft.com/office/drawing/2014/main" val="4101006700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527942059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1680384394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3286461908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208553171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33972354"/>
                    </a:ext>
                  </a:extLst>
                </a:gridCol>
                <a:gridCol w="832499">
                  <a:extLst>
                    <a:ext uri="{9D8B030D-6E8A-4147-A177-3AD203B41FA5}">
                      <a16:colId xmlns:a16="http://schemas.microsoft.com/office/drawing/2014/main" val="1611438838"/>
                    </a:ext>
                  </a:extLst>
                </a:gridCol>
              </a:tblGrid>
              <a:tr h="1944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ŠUMARSTVO, PRERADA I OBRADA DRVA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933301"/>
                  </a:ext>
                </a:extLst>
              </a:tr>
              <a:tr h="1188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Drvodjeljski tehn. dizajner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546863"/>
                  </a:ext>
                </a:extLst>
              </a:tr>
              <a:tr h="594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Stolar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577702"/>
                  </a:ext>
                </a:extLst>
              </a:tr>
              <a:tr h="594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Šumarski tehn.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76684"/>
                  </a:ext>
                </a:extLst>
              </a:tr>
              <a:tr h="594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Meteorološki tehn.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250813"/>
                  </a:ext>
                </a:extLst>
              </a:tr>
              <a:tr h="594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Šumar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18629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16" y="242064"/>
            <a:ext cx="1094936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9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588892"/>
              </p:ext>
            </p:extLst>
          </p:nvPr>
        </p:nvGraphicFramePr>
        <p:xfrm>
          <a:off x="621314" y="783769"/>
          <a:ext cx="10949366" cy="5427027"/>
        </p:xfrm>
        <a:graphic>
          <a:graphicData uri="http://schemas.openxmlformats.org/drawingml/2006/table">
            <a:tbl>
              <a:tblPr firstRow="1" firstCol="1" bandRow="1">
                <a:solidFill>
                  <a:schemeClr val="accent6">
                    <a:lumMod val="20000"/>
                    <a:lumOff val="80000"/>
                  </a:schemeClr>
                </a:solidFill>
              </a:tblPr>
              <a:tblGrid>
                <a:gridCol w="2515623">
                  <a:extLst>
                    <a:ext uri="{9D8B030D-6E8A-4147-A177-3AD203B41FA5}">
                      <a16:colId xmlns:a16="http://schemas.microsoft.com/office/drawing/2014/main" val="1300715582"/>
                    </a:ext>
                  </a:extLst>
                </a:gridCol>
                <a:gridCol w="871165">
                  <a:extLst>
                    <a:ext uri="{9D8B030D-6E8A-4147-A177-3AD203B41FA5}">
                      <a16:colId xmlns:a16="http://schemas.microsoft.com/office/drawing/2014/main" val="1903037350"/>
                    </a:ext>
                  </a:extLst>
                </a:gridCol>
                <a:gridCol w="960577">
                  <a:extLst>
                    <a:ext uri="{9D8B030D-6E8A-4147-A177-3AD203B41FA5}">
                      <a16:colId xmlns:a16="http://schemas.microsoft.com/office/drawing/2014/main" val="2808931837"/>
                    </a:ext>
                  </a:extLst>
                </a:gridCol>
                <a:gridCol w="960577">
                  <a:extLst>
                    <a:ext uri="{9D8B030D-6E8A-4147-A177-3AD203B41FA5}">
                      <a16:colId xmlns:a16="http://schemas.microsoft.com/office/drawing/2014/main" val="1192528373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2399378727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3405445140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1652247037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596098874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4132089011"/>
                    </a:ext>
                  </a:extLst>
                </a:gridCol>
                <a:gridCol w="832499">
                  <a:extLst>
                    <a:ext uri="{9D8B030D-6E8A-4147-A177-3AD203B41FA5}">
                      <a16:colId xmlns:a16="http://schemas.microsoft.com/office/drawing/2014/main" val="1830179298"/>
                    </a:ext>
                  </a:extLst>
                </a:gridCol>
              </a:tblGrid>
              <a:tr h="2147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POLJOPRIVREDA, PREHRANA I VETERINA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963164"/>
                  </a:ext>
                </a:extLst>
              </a:tr>
              <a:tr h="65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Agroturistički</a:t>
                      </a: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tehn</a:t>
                      </a: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097529"/>
                  </a:ext>
                </a:extLst>
              </a:tr>
              <a:tr h="65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Veterinarski tehn.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95426"/>
                  </a:ext>
                </a:extLst>
              </a:tr>
              <a:tr h="65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Tehn. nutricionist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886228"/>
                  </a:ext>
                </a:extLst>
              </a:tr>
              <a:tr h="65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Agrotehničar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52252"/>
                  </a:ext>
                </a:extLst>
              </a:tr>
              <a:tr h="65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935038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16" y="242064"/>
            <a:ext cx="1094936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7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355584"/>
              </p:ext>
            </p:extLst>
          </p:nvPr>
        </p:nvGraphicFramePr>
        <p:xfrm>
          <a:off x="621314" y="783772"/>
          <a:ext cx="10949366" cy="5332019"/>
        </p:xfrm>
        <a:graphic>
          <a:graphicData uri="http://schemas.openxmlformats.org/drawingml/2006/table">
            <a:tbl>
              <a:tblPr firstRow="1" firstCol="1" bandRow="1"/>
              <a:tblGrid>
                <a:gridCol w="2515623">
                  <a:extLst>
                    <a:ext uri="{9D8B030D-6E8A-4147-A177-3AD203B41FA5}">
                      <a16:colId xmlns:a16="http://schemas.microsoft.com/office/drawing/2014/main" val="269817274"/>
                    </a:ext>
                  </a:extLst>
                </a:gridCol>
                <a:gridCol w="871165">
                  <a:extLst>
                    <a:ext uri="{9D8B030D-6E8A-4147-A177-3AD203B41FA5}">
                      <a16:colId xmlns:a16="http://schemas.microsoft.com/office/drawing/2014/main" val="2239976011"/>
                    </a:ext>
                  </a:extLst>
                </a:gridCol>
                <a:gridCol w="960577">
                  <a:extLst>
                    <a:ext uri="{9D8B030D-6E8A-4147-A177-3AD203B41FA5}">
                      <a16:colId xmlns:a16="http://schemas.microsoft.com/office/drawing/2014/main" val="2564120805"/>
                    </a:ext>
                  </a:extLst>
                </a:gridCol>
                <a:gridCol w="960577">
                  <a:extLst>
                    <a:ext uri="{9D8B030D-6E8A-4147-A177-3AD203B41FA5}">
                      <a16:colId xmlns:a16="http://schemas.microsoft.com/office/drawing/2014/main" val="2457913690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1366118214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3362248773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2935185693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3039841453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544285610"/>
                    </a:ext>
                  </a:extLst>
                </a:gridCol>
                <a:gridCol w="832499">
                  <a:extLst>
                    <a:ext uri="{9D8B030D-6E8A-4147-A177-3AD203B41FA5}">
                      <a16:colId xmlns:a16="http://schemas.microsoft.com/office/drawing/2014/main" val="74790960"/>
                    </a:ext>
                  </a:extLst>
                </a:gridCol>
              </a:tblGrid>
              <a:tr h="1881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ZDRAVSTVO I SOCIJALNA SKRB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841521"/>
                  </a:ext>
                </a:extLst>
              </a:tr>
              <a:tr h="862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Medicinska sestra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16383"/>
                  </a:ext>
                </a:extLst>
              </a:tr>
              <a:tr h="862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Fizioterapetski tehn.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301920"/>
                  </a:ext>
                </a:extLst>
              </a:tr>
              <a:tr h="862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Farmaceutski tehn.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926688"/>
                  </a:ext>
                </a:extLst>
              </a:tr>
              <a:tr h="862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Zdravstv.-lab. tehn.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917917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16" y="242064"/>
            <a:ext cx="1094936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1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621312" y="705646"/>
          <a:ext cx="10949366" cy="3130807"/>
        </p:xfrm>
        <a:graphic>
          <a:graphicData uri="http://schemas.openxmlformats.org/drawingml/2006/table">
            <a:tbl>
              <a:tblPr firstRow="1" firstCol="1" bandRow="1"/>
              <a:tblGrid>
                <a:gridCol w="2515623">
                  <a:extLst>
                    <a:ext uri="{9D8B030D-6E8A-4147-A177-3AD203B41FA5}">
                      <a16:colId xmlns:a16="http://schemas.microsoft.com/office/drawing/2014/main" val="1703587826"/>
                    </a:ext>
                  </a:extLst>
                </a:gridCol>
                <a:gridCol w="871164">
                  <a:extLst>
                    <a:ext uri="{9D8B030D-6E8A-4147-A177-3AD203B41FA5}">
                      <a16:colId xmlns:a16="http://schemas.microsoft.com/office/drawing/2014/main" val="2783493741"/>
                    </a:ext>
                  </a:extLst>
                </a:gridCol>
                <a:gridCol w="960577">
                  <a:extLst>
                    <a:ext uri="{9D8B030D-6E8A-4147-A177-3AD203B41FA5}">
                      <a16:colId xmlns:a16="http://schemas.microsoft.com/office/drawing/2014/main" val="3825394900"/>
                    </a:ext>
                  </a:extLst>
                </a:gridCol>
                <a:gridCol w="960577">
                  <a:extLst>
                    <a:ext uri="{9D8B030D-6E8A-4147-A177-3AD203B41FA5}">
                      <a16:colId xmlns:a16="http://schemas.microsoft.com/office/drawing/2014/main" val="3304732866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3906518228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3818570686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3645751773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2030652629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1507817835"/>
                    </a:ext>
                  </a:extLst>
                </a:gridCol>
                <a:gridCol w="832500">
                  <a:extLst>
                    <a:ext uri="{9D8B030D-6E8A-4147-A177-3AD203B41FA5}">
                      <a16:colId xmlns:a16="http://schemas.microsoft.com/office/drawing/2014/main" val="940418188"/>
                    </a:ext>
                  </a:extLst>
                </a:gridCol>
              </a:tblGrid>
              <a:tr h="1004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OSOBNE, USLUGE ZAŠTITE I DRUGE USLUGE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237736"/>
                  </a:ext>
                </a:extLst>
              </a:tr>
              <a:tr h="247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Frizer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94186"/>
                  </a:ext>
                </a:extLst>
              </a:tr>
              <a:tr h="247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Pediker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614138"/>
                  </a:ext>
                </a:extLst>
              </a:tr>
              <a:tr h="247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Kozmetičar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953518"/>
                  </a:ext>
                </a:extLst>
              </a:tr>
              <a:tr h="247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Cvjećar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241098"/>
                  </a:ext>
                </a:extLst>
              </a:tr>
              <a:tr h="247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Pomoćni cvjećar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618918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12" y="153982"/>
            <a:ext cx="10949365" cy="646232"/>
          </a:xfrm>
          <a:prstGeom prst="rect">
            <a:avLst/>
          </a:prstGeom>
        </p:spPr>
      </p:pic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621312" y="3755174"/>
          <a:ext cx="10949366" cy="1174052"/>
        </p:xfrm>
        <a:graphic>
          <a:graphicData uri="http://schemas.openxmlformats.org/drawingml/2006/table">
            <a:tbl>
              <a:tblPr firstRow="1" firstCol="1" bandRow="1"/>
              <a:tblGrid>
                <a:gridCol w="2515624">
                  <a:extLst>
                    <a:ext uri="{9D8B030D-6E8A-4147-A177-3AD203B41FA5}">
                      <a16:colId xmlns:a16="http://schemas.microsoft.com/office/drawing/2014/main" val="255006182"/>
                    </a:ext>
                  </a:extLst>
                </a:gridCol>
                <a:gridCol w="871165">
                  <a:extLst>
                    <a:ext uri="{9D8B030D-6E8A-4147-A177-3AD203B41FA5}">
                      <a16:colId xmlns:a16="http://schemas.microsoft.com/office/drawing/2014/main" val="1157625442"/>
                    </a:ext>
                  </a:extLst>
                </a:gridCol>
                <a:gridCol w="960576">
                  <a:extLst>
                    <a:ext uri="{9D8B030D-6E8A-4147-A177-3AD203B41FA5}">
                      <a16:colId xmlns:a16="http://schemas.microsoft.com/office/drawing/2014/main" val="2539897602"/>
                    </a:ext>
                  </a:extLst>
                </a:gridCol>
                <a:gridCol w="960576">
                  <a:extLst>
                    <a:ext uri="{9D8B030D-6E8A-4147-A177-3AD203B41FA5}">
                      <a16:colId xmlns:a16="http://schemas.microsoft.com/office/drawing/2014/main" val="490546561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588388230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562569168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2189657500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2293475817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2306627441"/>
                    </a:ext>
                  </a:extLst>
                </a:gridCol>
                <a:gridCol w="832500">
                  <a:extLst>
                    <a:ext uri="{9D8B030D-6E8A-4147-A177-3AD203B41FA5}">
                      <a16:colId xmlns:a16="http://schemas.microsoft.com/office/drawing/2014/main" val="478944535"/>
                    </a:ext>
                  </a:extLst>
                </a:gridCol>
              </a:tblGrid>
              <a:tr h="757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PROMET I LOGISTIKA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hr-H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340081"/>
                  </a:ext>
                </a:extLst>
              </a:tr>
              <a:tr h="347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Vozač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hr-H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913944"/>
                  </a:ext>
                </a:extLst>
              </a:tr>
            </a:tbl>
          </a:graphicData>
        </a:graphic>
      </p:graphicFrame>
      <p:graphicFrame>
        <p:nvGraphicFramePr>
          <p:cNvPr id="7" name="Tablica 6"/>
          <p:cNvGraphicFramePr>
            <a:graphicFrameLocks noGrp="1"/>
          </p:cNvGraphicFramePr>
          <p:nvPr/>
        </p:nvGraphicFramePr>
        <p:xfrm>
          <a:off x="621312" y="4898109"/>
          <a:ext cx="10949365" cy="456304"/>
        </p:xfrm>
        <a:graphic>
          <a:graphicData uri="http://schemas.openxmlformats.org/drawingml/2006/table">
            <a:tbl>
              <a:tblPr firstRow="1" firstCol="1" bandRow="1"/>
              <a:tblGrid>
                <a:gridCol w="2515624">
                  <a:extLst>
                    <a:ext uri="{9D8B030D-6E8A-4147-A177-3AD203B41FA5}">
                      <a16:colId xmlns:a16="http://schemas.microsoft.com/office/drawing/2014/main" val="888238"/>
                    </a:ext>
                  </a:extLst>
                </a:gridCol>
                <a:gridCol w="871164">
                  <a:extLst>
                    <a:ext uri="{9D8B030D-6E8A-4147-A177-3AD203B41FA5}">
                      <a16:colId xmlns:a16="http://schemas.microsoft.com/office/drawing/2014/main" val="4197633529"/>
                    </a:ext>
                  </a:extLst>
                </a:gridCol>
                <a:gridCol w="960576">
                  <a:extLst>
                    <a:ext uri="{9D8B030D-6E8A-4147-A177-3AD203B41FA5}">
                      <a16:colId xmlns:a16="http://schemas.microsoft.com/office/drawing/2014/main" val="1740852913"/>
                    </a:ext>
                  </a:extLst>
                </a:gridCol>
                <a:gridCol w="960576">
                  <a:extLst>
                    <a:ext uri="{9D8B030D-6E8A-4147-A177-3AD203B41FA5}">
                      <a16:colId xmlns:a16="http://schemas.microsoft.com/office/drawing/2014/main" val="3524644538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1641031592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3083804729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794205045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3201178336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4160184904"/>
                    </a:ext>
                  </a:extLst>
                </a:gridCol>
                <a:gridCol w="832500">
                  <a:extLst>
                    <a:ext uri="{9D8B030D-6E8A-4147-A177-3AD203B41FA5}">
                      <a16:colId xmlns:a16="http://schemas.microsoft.com/office/drawing/2014/main" val="3135700602"/>
                    </a:ext>
                  </a:extLst>
                </a:gridCol>
              </a:tblGrid>
              <a:tr h="45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TEKSTIL I KOŽA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016130"/>
                  </a:ext>
                </a:extLst>
              </a:tr>
            </a:tbl>
          </a:graphicData>
        </a:graphic>
      </p:graphicFrame>
      <p:graphicFrame>
        <p:nvGraphicFramePr>
          <p:cNvPr id="8" name="Tablica 7"/>
          <p:cNvGraphicFramePr>
            <a:graphicFrameLocks noGrp="1"/>
          </p:cNvGraphicFramePr>
          <p:nvPr/>
        </p:nvGraphicFramePr>
        <p:xfrm>
          <a:off x="621316" y="5354413"/>
          <a:ext cx="10949361" cy="1248614"/>
        </p:xfrm>
        <a:graphic>
          <a:graphicData uri="http://schemas.openxmlformats.org/drawingml/2006/table">
            <a:tbl>
              <a:tblPr firstRow="1" firstCol="1" bandRow="1"/>
              <a:tblGrid>
                <a:gridCol w="2515623">
                  <a:extLst>
                    <a:ext uri="{9D8B030D-6E8A-4147-A177-3AD203B41FA5}">
                      <a16:colId xmlns:a16="http://schemas.microsoft.com/office/drawing/2014/main" val="1224595760"/>
                    </a:ext>
                  </a:extLst>
                </a:gridCol>
                <a:gridCol w="871165">
                  <a:extLst>
                    <a:ext uri="{9D8B030D-6E8A-4147-A177-3AD203B41FA5}">
                      <a16:colId xmlns:a16="http://schemas.microsoft.com/office/drawing/2014/main" val="240075392"/>
                    </a:ext>
                  </a:extLst>
                </a:gridCol>
                <a:gridCol w="960577">
                  <a:extLst>
                    <a:ext uri="{9D8B030D-6E8A-4147-A177-3AD203B41FA5}">
                      <a16:colId xmlns:a16="http://schemas.microsoft.com/office/drawing/2014/main" val="1701390094"/>
                    </a:ext>
                  </a:extLst>
                </a:gridCol>
                <a:gridCol w="960577">
                  <a:extLst>
                    <a:ext uri="{9D8B030D-6E8A-4147-A177-3AD203B41FA5}">
                      <a16:colId xmlns:a16="http://schemas.microsoft.com/office/drawing/2014/main" val="270955345"/>
                    </a:ext>
                  </a:extLst>
                </a:gridCol>
                <a:gridCol w="961784">
                  <a:extLst>
                    <a:ext uri="{9D8B030D-6E8A-4147-A177-3AD203B41FA5}">
                      <a16:colId xmlns:a16="http://schemas.microsoft.com/office/drawing/2014/main" val="3894472321"/>
                    </a:ext>
                  </a:extLst>
                </a:gridCol>
                <a:gridCol w="961784">
                  <a:extLst>
                    <a:ext uri="{9D8B030D-6E8A-4147-A177-3AD203B41FA5}">
                      <a16:colId xmlns:a16="http://schemas.microsoft.com/office/drawing/2014/main" val="1131051554"/>
                    </a:ext>
                  </a:extLst>
                </a:gridCol>
                <a:gridCol w="961784">
                  <a:extLst>
                    <a:ext uri="{9D8B030D-6E8A-4147-A177-3AD203B41FA5}">
                      <a16:colId xmlns:a16="http://schemas.microsoft.com/office/drawing/2014/main" val="429116238"/>
                    </a:ext>
                  </a:extLst>
                </a:gridCol>
                <a:gridCol w="961784">
                  <a:extLst>
                    <a:ext uri="{9D8B030D-6E8A-4147-A177-3AD203B41FA5}">
                      <a16:colId xmlns:a16="http://schemas.microsoft.com/office/drawing/2014/main" val="722694679"/>
                    </a:ext>
                  </a:extLst>
                </a:gridCol>
                <a:gridCol w="961784">
                  <a:extLst>
                    <a:ext uri="{9D8B030D-6E8A-4147-A177-3AD203B41FA5}">
                      <a16:colId xmlns:a16="http://schemas.microsoft.com/office/drawing/2014/main" val="362835542"/>
                    </a:ext>
                  </a:extLst>
                </a:gridCol>
                <a:gridCol w="832499">
                  <a:extLst>
                    <a:ext uri="{9D8B030D-6E8A-4147-A177-3AD203B41FA5}">
                      <a16:colId xmlns:a16="http://schemas.microsoft.com/office/drawing/2014/main" val="3400634806"/>
                    </a:ext>
                  </a:extLst>
                </a:gridCol>
              </a:tblGrid>
              <a:tr h="1248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GEOLOGIJA, RUDARSTVO, NAFTA I </a:t>
                      </a:r>
                      <a:r>
                        <a:rPr lang="hr-H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KEM. TEH.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6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603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582128"/>
              </p:ext>
            </p:extLst>
          </p:nvPr>
        </p:nvGraphicFramePr>
        <p:xfrm>
          <a:off x="621316" y="795647"/>
          <a:ext cx="10949366" cy="1222657"/>
        </p:xfrm>
        <a:graphic>
          <a:graphicData uri="http://schemas.openxmlformats.org/drawingml/2006/table">
            <a:tbl>
              <a:tblPr firstRow="1" firstCol="1" bandRow="1"/>
              <a:tblGrid>
                <a:gridCol w="2515623">
                  <a:extLst>
                    <a:ext uri="{9D8B030D-6E8A-4147-A177-3AD203B41FA5}">
                      <a16:colId xmlns:a16="http://schemas.microsoft.com/office/drawing/2014/main" val="1043368813"/>
                    </a:ext>
                  </a:extLst>
                </a:gridCol>
                <a:gridCol w="871165">
                  <a:extLst>
                    <a:ext uri="{9D8B030D-6E8A-4147-A177-3AD203B41FA5}">
                      <a16:colId xmlns:a16="http://schemas.microsoft.com/office/drawing/2014/main" val="1372490585"/>
                    </a:ext>
                  </a:extLst>
                </a:gridCol>
                <a:gridCol w="960577">
                  <a:extLst>
                    <a:ext uri="{9D8B030D-6E8A-4147-A177-3AD203B41FA5}">
                      <a16:colId xmlns:a16="http://schemas.microsoft.com/office/drawing/2014/main" val="1665864763"/>
                    </a:ext>
                  </a:extLst>
                </a:gridCol>
                <a:gridCol w="960577">
                  <a:extLst>
                    <a:ext uri="{9D8B030D-6E8A-4147-A177-3AD203B41FA5}">
                      <a16:colId xmlns:a16="http://schemas.microsoft.com/office/drawing/2014/main" val="1742590082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3984046615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1804580982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473725175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23874705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1845093237"/>
                    </a:ext>
                  </a:extLst>
                </a:gridCol>
                <a:gridCol w="832499">
                  <a:extLst>
                    <a:ext uri="{9D8B030D-6E8A-4147-A177-3AD203B41FA5}">
                      <a16:colId xmlns:a16="http://schemas.microsoft.com/office/drawing/2014/main" val="2161981493"/>
                    </a:ext>
                  </a:extLst>
                </a:gridCol>
              </a:tblGrid>
              <a:tr h="433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UMJETNOST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692931"/>
                  </a:ext>
                </a:extLst>
              </a:tr>
              <a:tr h="379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Glazbenik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585224"/>
                  </a:ext>
                </a:extLst>
              </a:tr>
              <a:tr h="397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Likovna umjetnost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095262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16" y="242064"/>
            <a:ext cx="10949365" cy="646232"/>
          </a:xfrm>
          <a:prstGeom prst="rect">
            <a:avLst/>
          </a:prstGeom>
        </p:spPr>
      </p:pic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109274"/>
              </p:ext>
            </p:extLst>
          </p:nvPr>
        </p:nvGraphicFramePr>
        <p:xfrm>
          <a:off x="621317" y="2006929"/>
          <a:ext cx="10949366" cy="2739455"/>
        </p:xfrm>
        <a:graphic>
          <a:graphicData uri="http://schemas.openxmlformats.org/drawingml/2006/table">
            <a:tbl>
              <a:tblPr firstRow="1" firstCol="1" bandRow="1"/>
              <a:tblGrid>
                <a:gridCol w="2515623">
                  <a:extLst>
                    <a:ext uri="{9D8B030D-6E8A-4147-A177-3AD203B41FA5}">
                      <a16:colId xmlns:a16="http://schemas.microsoft.com/office/drawing/2014/main" val="2502091458"/>
                    </a:ext>
                  </a:extLst>
                </a:gridCol>
                <a:gridCol w="871165">
                  <a:extLst>
                    <a:ext uri="{9D8B030D-6E8A-4147-A177-3AD203B41FA5}">
                      <a16:colId xmlns:a16="http://schemas.microsoft.com/office/drawing/2014/main" val="2629133506"/>
                    </a:ext>
                  </a:extLst>
                </a:gridCol>
                <a:gridCol w="960577">
                  <a:extLst>
                    <a:ext uri="{9D8B030D-6E8A-4147-A177-3AD203B41FA5}">
                      <a16:colId xmlns:a16="http://schemas.microsoft.com/office/drawing/2014/main" val="2145732979"/>
                    </a:ext>
                  </a:extLst>
                </a:gridCol>
                <a:gridCol w="960577">
                  <a:extLst>
                    <a:ext uri="{9D8B030D-6E8A-4147-A177-3AD203B41FA5}">
                      <a16:colId xmlns:a16="http://schemas.microsoft.com/office/drawing/2014/main" val="2292975509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638368517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538846594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1481359969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1520087764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1945135938"/>
                    </a:ext>
                  </a:extLst>
                </a:gridCol>
                <a:gridCol w="832499">
                  <a:extLst>
                    <a:ext uri="{9D8B030D-6E8A-4147-A177-3AD203B41FA5}">
                      <a16:colId xmlns:a16="http://schemas.microsoft.com/office/drawing/2014/main" val="3536215148"/>
                    </a:ext>
                  </a:extLst>
                </a:gridCol>
              </a:tblGrid>
              <a:tr h="1280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GRAFIČKA TEHNOLOGIJA I AUDIOVIZUALNO OBLIKOVANJE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768541"/>
                  </a:ext>
                </a:extLst>
              </a:tr>
              <a:tr h="293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Medijski tehničar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523919"/>
                  </a:ext>
                </a:extLst>
              </a:tr>
              <a:tr h="293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Grafički dizajner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58938"/>
                  </a:ext>
                </a:extLst>
              </a:tr>
              <a:tr h="293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Fotograf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705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142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Deficitarna zanimanja – 3-god. </a:t>
            </a:r>
            <a:r>
              <a:rPr lang="hr-HR" dirty="0"/>
              <a:t>š</a:t>
            </a:r>
            <a:r>
              <a:rPr lang="hr-HR" dirty="0" smtClean="0"/>
              <a:t>kolovanje </a:t>
            </a:r>
            <a:endParaRPr lang="hr-HR" dirty="0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</a:t>
            </a:r>
            <a:r>
              <a:rPr lang="hr-HR" dirty="0" smtClean="0"/>
              <a:t>idar			pekar 			konobar</a:t>
            </a:r>
          </a:p>
          <a:p>
            <a:r>
              <a:rPr lang="hr-HR" dirty="0"/>
              <a:t>t</a:t>
            </a:r>
            <a:r>
              <a:rPr lang="hr-HR" dirty="0" smtClean="0"/>
              <a:t>esar			keramičar		kuhar</a:t>
            </a:r>
          </a:p>
          <a:p>
            <a:r>
              <a:rPr lang="hr-HR" dirty="0"/>
              <a:t>t</a:t>
            </a:r>
            <a:r>
              <a:rPr lang="hr-HR" dirty="0" smtClean="0"/>
              <a:t>okar			tapetar		klesar</a:t>
            </a:r>
          </a:p>
          <a:p>
            <a:r>
              <a:rPr lang="hr-HR" dirty="0"/>
              <a:t>m</a:t>
            </a:r>
            <a:r>
              <a:rPr lang="hr-HR" dirty="0" smtClean="0"/>
              <a:t>esar			krovopokrivač	monter suhe gradnje</a:t>
            </a:r>
          </a:p>
          <a:p>
            <a:r>
              <a:rPr lang="hr-HR" dirty="0"/>
              <a:t>l</a:t>
            </a:r>
            <a:r>
              <a:rPr lang="hr-HR" dirty="0" smtClean="0"/>
              <a:t>imar			armirač		vodoinstalater</a:t>
            </a:r>
          </a:p>
          <a:p>
            <a:r>
              <a:rPr lang="hr-HR" dirty="0"/>
              <a:t>b</a:t>
            </a:r>
            <a:r>
              <a:rPr lang="hr-HR" dirty="0" smtClean="0"/>
              <a:t>ravar			fasader		autolimar</a:t>
            </a:r>
          </a:p>
          <a:p>
            <a:r>
              <a:rPr lang="hr-HR" dirty="0"/>
              <a:t>s</a:t>
            </a:r>
            <a:r>
              <a:rPr lang="hr-HR" dirty="0" smtClean="0"/>
              <a:t>trojobravar		bagerist		soboslikar</a:t>
            </a:r>
          </a:p>
          <a:p>
            <a:r>
              <a:rPr lang="hr-HR" dirty="0"/>
              <a:t>s</a:t>
            </a:r>
            <a:r>
              <a:rPr lang="hr-HR" dirty="0" smtClean="0"/>
              <a:t>tolar			staklar		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06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Deficitarna zanimanja – 4-god. školovanje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Farmaceutski tehničar</a:t>
            </a:r>
          </a:p>
          <a:p>
            <a:r>
              <a:rPr lang="hr-HR" sz="4400" dirty="0" smtClean="0"/>
              <a:t>Zdravstveno-laboratorijski tehničar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7896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Deficitarna zanimanja – fakultet, akademija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STRUČNI STUDIJ: građevinarstvo, informatika i strojarstvo</a:t>
            </a:r>
          </a:p>
          <a:p>
            <a:r>
              <a:rPr lang="hr-HR" sz="4000" dirty="0" smtClean="0"/>
              <a:t>SVEUČILIŠNI STUDIJ: medicina, elektrotehnika, računarstvo, informatika, građevinarstvo, strojarstvo, matematika, farmacija, fizika, kemija, biologija, logopedija, rehabilitacija, njemački jezik, psihologija, geografija i pedagogija 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7539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/>
          </p:nvPr>
        </p:nvGraphicFramePr>
        <p:xfrm>
          <a:off x="826324" y="232368"/>
          <a:ext cx="10051473" cy="634527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9074325">
                  <a:extLst>
                    <a:ext uri="{9D8B030D-6E8A-4147-A177-3AD203B41FA5}">
                      <a16:colId xmlns:a16="http://schemas.microsoft.com/office/drawing/2014/main" val="1273166137"/>
                    </a:ext>
                  </a:extLst>
                </a:gridCol>
                <a:gridCol w="977148">
                  <a:extLst>
                    <a:ext uri="{9D8B030D-6E8A-4147-A177-3AD203B41FA5}">
                      <a16:colId xmlns:a16="http://schemas.microsoft.com/office/drawing/2014/main" val="4064823903"/>
                    </a:ext>
                  </a:extLst>
                </a:gridCol>
              </a:tblGrid>
              <a:tr h="519446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353</a:t>
                      </a:r>
                      <a:endParaRPr lang="hr-H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696376"/>
                  </a:ext>
                </a:extLst>
              </a:tr>
              <a:tr h="12125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EKONOMIJA, TRGOVINA I POSLOVNA ADMINISTRACIJA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TURIZAM I UGOSTITELJSTVO                                                                109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OSOBNE, USLUGE ZAŠTITE I DRUGE USLUGE</a:t>
                      </a:r>
                      <a:endParaRPr lang="hr-HR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59</a:t>
                      </a:r>
                    </a:p>
                    <a:p>
                      <a:r>
                        <a:rPr lang="hr-HR" sz="2400" b="1" dirty="0" smtClean="0"/>
                        <a:t>35</a:t>
                      </a:r>
                    </a:p>
                    <a:p>
                      <a:r>
                        <a:rPr lang="hr-HR" sz="2400" b="1" dirty="0" smtClean="0"/>
                        <a:t>15</a:t>
                      </a:r>
                      <a:endParaRPr lang="hr-H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589574"/>
                  </a:ext>
                </a:extLst>
              </a:tr>
              <a:tr h="12125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STROJARSTVO, BRODOGRADNJA I METALURGIJA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ELEKTROTEHNIKA I RAČUNALSTVO                                                       76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PROMET I LOGISTIKA</a:t>
                      </a:r>
                      <a:endParaRPr kumimoji="0" lang="hr-HR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37</a:t>
                      </a:r>
                    </a:p>
                    <a:p>
                      <a:r>
                        <a:rPr lang="hr-HR" sz="2400" b="1" dirty="0" smtClean="0"/>
                        <a:t>31</a:t>
                      </a:r>
                    </a:p>
                    <a:p>
                      <a:r>
                        <a:rPr lang="hr-HR" sz="2400" b="1" dirty="0" smtClean="0"/>
                        <a:t>8</a:t>
                      </a:r>
                      <a:endParaRPr lang="hr-H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713353"/>
                  </a:ext>
                </a:extLst>
              </a:tr>
              <a:tr h="495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GRADITELJSTVO I GEODEZIJA                                                                  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45</a:t>
                      </a:r>
                      <a:endParaRPr lang="hr-H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061106"/>
                  </a:ext>
                </a:extLst>
              </a:tr>
              <a:tr h="495628"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GIMNAZIJA                                                                                                  43</a:t>
                      </a:r>
                      <a:endParaRPr lang="hr-H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43</a:t>
                      </a:r>
                      <a:endParaRPr lang="hr-H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668955"/>
                  </a:ext>
                </a:extLst>
              </a:tr>
              <a:tr h="8375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ŠUMARSTVO, PRERADA I OBRADA DRVA                                             41</a:t>
                      </a:r>
                      <a:endParaRPr kumimoji="0" lang="hr-HR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POLJOPRIVREDA, PREHRANA I VETERINA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26</a:t>
                      </a:r>
                    </a:p>
                    <a:p>
                      <a:r>
                        <a:rPr lang="hr-HR" sz="2400" b="1" dirty="0" smtClean="0"/>
                        <a:t>15</a:t>
                      </a:r>
                      <a:endParaRPr lang="hr-H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442094"/>
                  </a:ext>
                </a:extLst>
              </a:tr>
              <a:tr h="495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ZDRAVSTVO I SOCIJALNA SKRB                                                               26</a:t>
                      </a:r>
                      <a:endParaRPr kumimoji="0" lang="hr-HR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26</a:t>
                      </a:r>
                      <a:endParaRPr lang="hr-H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597248"/>
                  </a:ext>
                </a:extLst>
              </a:tr>
              <a:tr h="495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UMJETNOST                                                                                                 13</a:t>
                      </a:r>
                      <a:endParaRPr kumimoji="0" lang="hr-HR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GRAFIČKA TEHNOLOGIJA I AUDIOVIZUALNO OBLIKOVANJE</a:t>
                      </a:r>
                      <a:endParaRPr kumimoji="0" lang="hr-HR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7</a:t>
                      </a:r>
                    </a:p>
                    <a:p>
                      <a:r>
                        <a:rPr lang="hr-HR" sz="2400" b="1" dirty="0" smtClean="0"/>
                        <a:t>6</a:t>
                      </a:r>
                      <a:endParaRPr lang="hr-H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72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729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/>
              <a:t>Upis u deficitarna zanimanja: 85/353 učenika (24%)</a:t>
            </a:r>
            <a:endParaRPr lang="hr-HR" sz="4000" b="1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7270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28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Upisi od 2013. do 2020. godine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353 učenika nastavilo školovanje</a:t>
            </a:r>
          </a:p>
          <a:p>
            <a:r>
              <a:rPr lang="hr-HR" dirty="0" smtClean="0"/>
              <a:t>6 učenika nije nastavilo školovanje nakon OŠ</a:t>
            </a:r>
          </a:p>
          <a:p>
            <a:r>
              <a:rPr lang="hr-HR" dirty="0" smtClean="0"/>
              <a:t>za 10-ak učenika nepoznati podatci (preseljenje u drugu školu, drugu državu, …)</a:t>
            </a:r>
          </a:p>
          <a:p>
            <a:r>
              <a:rPr lang="hr-HR" dirty="0" smtClean="0"/>
              <a:t>30-ak učenika nastavilo je srednjoškolsko obrazovanje izvan Karlovačke županije (geodetski </a:t>
            </a:r>
            <a:r>
              <a:rPr lang="hr-HR" dirty="0" err="1" smtClean="0"/>
              <a:t>tehn</a:t>
            </a:r>
            <a:r>
              <a:rPr lang="hr-HR" dirty="0" smtClean="0"/>
              <a:t>.,farmaceutski </a:t>
            </a:r>
            <a:r>
              <a:rPr lang="hr-HR" dirty="0" err="1" smtClean="0"/>
              <a:t>tehn</a:t>
            </a:r>
            <a:r>
              <a:rPr lang="hr-HR" dirty="0" smtClean="0"/>
              <a:t>., primijenjena umjetnost i dizajn, </a:t>
            </a:r>
            <a:r>
              <a:rPr lang="hr-HR" dirty="0" err="1" smtClean="0"/>
              <a:t>tehn</a:t>
            </a:r>
            <a:r>
              <a:rPr lang="hr-HR" dirty="0" smtClean="0"/>
              <a:t>. za komunikacije, zrakoplovni </a:t>
            </a:r>
            <a:r>
              <a:rPr lang="hr-HR" dirty="0" err="1" smtClean="0"/>
              <a:t>tehn</a:t>
            </a:r>
            <a:r>
              <a:rPr lang="hr-HR" dirty="0" smtClean="0"/>
              <a:t>., </a:t>
            </a:r>
            <a:r>
              <a:rPr lang="hr-HR" dirty="0" err="1" smtClean="0"/>
              <a:t>loboratorijski</a:t>
            </a:r>
            <a:r>
              <a:rPr lang="hr-HR" dirty="0" smtClean="0"/>
              <a:t> </a:t>
            </a:r>
            <a:r>
              <a:rPr lang="hr-HR" dirty="0" err="1" smtClean="0"/>
              <a:t>tehn</a:t>
            </a:r>
            <a:r>
              <a:rPr lang="hr-HR" dirty="0" smtClean="0"/>
              <a:t>., </a:t>
            </a:r>
            <a:r>
              <a:rPr lang="hr-HR" dirty="0" err="1" smtClean="0"/>
              <a:t>tehn</a:t>
            </a:r>
            <a:r>
              <a:rPr lang="hr-HR" dirty="0" smtClean="0"/>
              <a:t>. za elektroniku)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7704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Što je ostalo za jesen 2020.?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err="1"/>
              <a:t>a</a:t>
            </a:r>
            <a:r>
              <a:rPr lang="hr-HR" dirty="0" err="1" smtClean="0"/>
              <a:t>groturtički</a:t>
            </a:r>
            <a:r>
              <a:rPr lang="hr-HR" dirty="0" smtClean="0"/>
              <a:t> </a:t>
            </a:r>
            <a:r>
              <a:rPr lang="hr-HR" dirty="0" err="1" smtClean="0"/>
              <a:t>tehn</a:t>
            </a:r>
            <a:r>
              <a:rPr lang="hr-HR" dirty="0" smtClean="0"/>
              <a:t>.   4				mesar  3	</a:t>
            </a:r>
            <a:endParaRPr lang="hr-HR" dirty="0"/>
          </a:p>
          <a:p>
            <a:r>
              <a:rPr lang="hr-HR" dirty="0"/>
              <a:t>p</a:t>
            </a:r>
            <a:r>
              <a:rPr lang="hr-HR" dirty="0" smtClean="0"/>
              <a:t>uškar 4						tesar   6</a:t>
            </a:r>
            <a:endParaRPr lang="hr-HR" dirty="0"/>
          </a:p>
          <a:p>
            <a:r>
              <a:rPr lang="hr-HR" dirty="0"/>
              <a:t>a</a:t>
            </a:r>
            <a:r>
              <a:rPr lang="hr-HR" dirty="0" smtClean="0"/>
              <a:t>utomehaničar 1					monter suhe gradnje 1</a:t>
            </a:r>
            <a:endParaRPr lang="hr-HR" dirty="0"/>
          </a:p>
          <a:p>
            <a:r>
              <a:rPr lang="hr-HR" dirty="0"/>
              <a:t>p</a:t>
            </a:r>
            <a:r>
              <a:rPr lang="hr-HR" dirty="0" smtClean="0"/>
              <a:t>rodavač 1						pekar   5</a:t>
            </a:r>
            <a:endParaRPr lang="hr-HR" dirty="0"/>
          </a:p>
          <a:p>
            <a:r>
              <a:rPr lang="hr-HR" dirty="0"/>
              <a:t>v</a:t>
            </a:r>
            <a:r>
              <a:rPr lang="hr-HR" dirty="0" smtClean="0"/>
              <a:t>oćar-vinar  5					soboslikar   1</a:t>
            </a:r>
            <a:endParaRPr lang="hr-HR" dirty="0"/>
          </a:p>
          <a:p>
            <a:r>
              <a:rPr lang="hr-HR" dirty="0"/>
              <a:t>k</a:t>
            </a:r>
            <a:r>
              <a:rPr lang="hr-HR" dirty="0" smtClean="0"/>
              <a:t>rojač 10						alatničar  3</a:t>
            </a:r>
            <a:endParaRPr lang="hr-HR" dirty="0"/>
          </a:p>
          <a:p>
            <a:r>
              <a:rPr lang="hr-HR" dirty="0" smtClean="0"/>
              <a:t>meteorološki </a:t>
            </a:r>
            <a:r>
              <a:rPr lang="hr-HR" dirty="0"/>
              <a:t>tehničar </a:t>
            </a:r>
            <a:r>
              <a:rPr lang="hr-HR" dirty="0" smtClean="0"/>
              <a:t>12 			stolar  2</a:t>
            </a:r>
            <a:endParaRPr lang="hr-HR" dirty="0"/>
          </a:p>
          <a:p>
            <a:r>
              <a:rPr lang="hr-HR" dirty="0"/>
              <a:t>š</a:t>
            </a:r>
            <a:r>
              <a:rPr lang="hr-HR" dirty="0" smtClean="0"/>
              <a:t>umarski </a:t>
            </a:r>
            <a:r>
              <a:rPr lang="hr-HR" dirty="0"/>
              <a:t>tehničar 1 				konobar 19 </a:t>
            </a:r>
            <a:endParaRPr lang="hr-HR" dirty="0" smtClean="0"/>
          </a:p>
          <a:p>
            <a:r>
              <a:rPr lang="hr-HR" dirty="0"/>
              <a:t>p</a:t>
            </a:r>
            <a:r>
              <a:rPr lang="hr-HR" dirty="0" smtClean="0"/>
              <a:t>oslovni tajnik  10				bravar   2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9790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715"/>
          <a:stretch/>
        </p:blipFill>
        <p:spPr>
          <a:xfrm>
            <a:off x="0" y="83126"/>
            <a:ext cx="6590806" cy="672456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6590806" y="5477034"/>
            <a:ext cx="5664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hlinkClick r:id="rId3"/>
              </a:rPr>
              <a:t>https://kaportal.net.hr/ka-retrovizor/3921930/danas-imamo-gotovo-isti-popis-deficitarnih-zanimanja-kao-i-prije-35-godina-samo-jos-malo-siri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hlinkClick r:id="rId3"/>
              </a:rPr>
              <a:t>/</a:t>
            </a:r>
            <a:r>
              <a:rPr lang="hr-HR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44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16" r="24264" b="68270"/>
          <a:stretch/>
        </p:blipFill>
        <p:spPr>
          <a:xfrm>
            <a:off x="142504" y="213753"/>
            <a:ext cx="9965521" cy="2125685"/>
          </a:xfrm>
          <a:prstGeom prst="rect">
            <a:avLst/>
          </a:prstGeom>
        </p:spPr>
      </p:pic>
      <p:pic>
        <p:nvPicPr>
          <p:cNvPr id="10" name="Slika 9"/>
          <p:cNvPicPr/>
          <p:nvPr/>
        </p:nvPicPr>
        <p:blipFill rotWithShape="1">
          <a:blip r:embed="rId3"/>
          <a:srcRect t="53771" r="25265" b="26656"/>
          <a:stretch/>
        </p:blipFill>
        <p:spPr bwMode="auto">
          <a:xfrm>
            <a:off x="1389413" y="4845133"/>
            <a:ext cx="10687792" cy="1911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Slika 10"/>
          <p:cNvPicPr/>
          <p:nvPr/>
        </p:nvPicPr>
        <p:blipFill rotWithShape="1">
          <a:blip r:embed="rId3"/>
          <a:srcRect l="1" t="34413" r="25429" b="45584"/>
          <a:stretch/>
        </p:blipFill>
        <p:spPr bwMode="auto">
          <a:xfrm>
            <a:off x="1189656" y="2626229"/>
            <a:ext cx="8918369" cy="1900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Pravokutnik 11"/>
          <p:cNvSpPr/>
          <p:nvPr/>
        </p:nvSpPr>
        <p:spPr>
          <a:xfrm>
            <a:off x="6533649" y="2121517"/>
            <a:ext cx="3574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/>
              <a:t>Karlovački tjednik, 11. srpnja 1985.</a:t>
            </a:r>
            <a:r>
              <a:rPr lang="hr-HR" dirty="0"/>
              <a:t> 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6638403" y="4159619"/>
            <a:ext cx="3574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/>
              <a:t>Karlovački tjednik, 11. srpnja 1985.</a:t>
            </a:r>
            <a:r>
              <a:rPr lang="hr-HR" dirty="0"/>
              <a:t> 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8617624" y="6393070"/>
            <a:ext cx="3574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/>
              <a:t>Karlovački tjednik, 11. srpnja 1985.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845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736219"/>
              </p:ext>
            </p:extLst>
          </p:nvPr>
        </p:nvGraphicFramePr>
        <p:xfrm>
          <a:off x="819397" y="475013"/>
          <a:ext cx="10534403" cy="5844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509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714403"/>
              </p:ext>
            </p:extLst>
          </p:nvPr>
        </p:nvGraphicFramePr>
        <p:xfrm>
          <a:off x="783772" y="498762"/>
          <a:ext cx="10570030" cy="5866411"/>
        </p:xfrm>
        <a:graphic>
          <a:graphicData uri="http://schemas.openxmlformats.org/drawingml/2006/table">
            <a:tbl>
              <a:tblPr firstRow="1" firstCol="1" bandRow="1"/>
              <a:tblGrid>
                <a:gridCol w="2428470">
                  <a:extLst>
                    <a:ext uri="{9D8B030D-6E8A-4147-A177-3AD203B41FA5}">
                      <a16:colId xmlns:a16="http://schemas.microsoft.com/office/drawing/2014/main" val="1798904068"/>
                    </a:ext>
                  </a:extLst>
                </a:gridCol>
                <a:gridCol w="840984">
                  <a:extLst>
                    <a:ext uri="{9D8B030D-6E8A-4147-A177-3AD203B41FA5}">
                      <a16:colId xmlns:a16="http://schemas.microsoft.com/office/drawing/2014/main" val="364825490"/>
                    </a:ext>
                  </a:extLst>
                </a:gridCol>
                <a:gridCol w="927297">
                  <a:extLst>
                    <a:ext uri="{9D8B030D-6E8A-4147-A177-3AD203B41FA5}">
                      <a16:colId xmlns:a16="http://schemas.microsoft.com/office/drawing/2014/main" val="1853742185"/>
                    </a:ext>
                  </a:extLst>
                </a:gridCol>
                <a:gridCol w="927297">
                  <a:extLst>
                    <a:ext uri="{9D8B030D-6E8A-4147-A177-3AD203B41FA5}">
                      <a16:colId xmlns:a16="http://schemas.microsoft.com/office/drawing/2014/main" val="1356258307"/>
                    </a:ext>
                  </a:extLst>
                </a:gridCol>
                <a:gridCol w="928465">
                  <a:extLst>
                    <a:ext uri="{9D8B030D-6E8A-4147-A177-3AD203B41FA5}">
                      <a16:colId xmlns:a16="http://schemas.microsoft.com/office/drawing/2014/main" val="3019830263"/>
                    </a:ext>
                  </a:extLst>
                </a:gridCol>
                <a:gridCol w="928465">
                  <a:extLst>
                    <a:ext uri="{9D8B030D-6E8A-4147-A177-3AD203B41FA5}">
                      <a16:colId xmlns:a16="http://schemas.microsoft.com/office/drawing/2014/main" val="3697108205"/>
                    </a:ext>
                  </a:extLst>
                </a:gridCol>
                <a:gridCol w="928465">
                  <a:extLst>
                    <a:ext uri="{9D8B030D-6E8A-4147-A177-3AD203B41FA5}">
                      <a16:colId xmlns:a16="http://schemas.microsoft.com/office/drawing/2014/main" val="3475794193"/>
                    </a:ext>
                  </a:extLst>
                </a:gridCol>
                <a:gridCol w="928465">
                  <a:extLst>
                    <a:ext uri="{9D8B030D-6E8A-4147-A177-3AD203B41FA5}">
                      <a16:colId xmlns:a16="http://schemas.microsoft.com/office/drawing/2014/main" val="642061735"/>
                    </a:ext>
                  </a:extLst>
                </a:gridCol>
                <a:gridCol w="928465">
                  <a:extLst>
                    <a:ext uri="{9D8B030D-6E8A-4147-A177-3AD203B41FA5}">
                      <a16:colId xmlns:a16="http://schemas.microsoft.com/office/drawing/2014/main" val="1965077128"/>
                    </a:ext>
                  </a:extLst>
                </a:gridCol>
                <a:gridCol w="803657">
                  <a:extLst>
                    <a:ext uri="{9D8B030D-6E8A-4147-A177-3AD203B41FA5}">
                      <a16:colId xmlns:a16="http://schemas.microsoft.com/office/drawing/2014/main" val="4120433751"/>
                    </a:ext>
                  </a:extLst>
                </a:gridCol>
              </a:tblGrid>
              <a:tr h="1132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PODRUČJE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∑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076431"/>
                  </a:ext>
                </a:extLst>
              </a:tr>
              <a:tr h="2470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EKONOMIJA, TRGOVINA I POSLOVNA ADMINISTRACIJA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082998"/>
                  </a:ext>
                </a:extLst>
              </a:tr>
              <a:tr h="566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Ekonomist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20244"/>
                  </a:ext>
                </a:extLst>
              </a:tr>
              <a:tr h="566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Komercijalist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403856"/>
                  </a:ext>
                </a:extLst>
              </a:tr>
              <a:tr h="566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Prodavač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162297"/>
                  </a:ext>
                </a:extLst>
              </a:tr>
              <a:tr h="566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Poslovni tajnik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260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45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197926"/>
              </p:ext>
            </p:extLst>
          </p:nvPr>
        </p:nvGraphicFramePr>
        <p:xfrm>
          <a:off x="676893" y="570016"/>
          <a:ext cx="10889673" cy="522513"/>
        </p:xfrm>
        <a:graphic>
          <a:graphicData uri="http://schemas.openxmlformats.org/drawingml/2006/table">
            <a:tbl>
              <a:tblPr firstRow="1" firstCol="1" bandRow="1"/>
              <a:tblGrid>
                <a:gridCol w="2501909">
                  <a:extLst>
                    <a:ext uri="{9D8B030D-6E8A-4147-A177-3AD203B41FA5}">
                      <a16:colId xmlns:a16="http://schemas.microsoft.com/office/drawing/2014/main" val="1293269026"/>
                    </a:ext>
                  </a:extLst>
                </a:gridCol>
                <a:gridCol w="866415">
                  <a:extLst>
                    <a:ext uri="{9D8B030D-6E8A-4147-A177-3AD203B41FA5}">
                      <a16:colId xmlns:a16="http://schemas.microsoft.com/office/drawing/2014/main" val="230831595"/>
                    </a:ext>
                  </a:extLst>
                </a:gridCol>
                <a:gridCol w="955339">
                  <a:extLst>
                    <a:ext uri="{9D8B030D-6E8A-4147-A177-3AD203B41FA5}">
                      <a16:colId xmlns:a16="http://schemas.microsoft.com/office/drawing/2014/main" val="2757967900"/>
                    </a:ext>
                  </a:extLst>
                </a:gridCol>
                <a:gridCol w="955339">
                  <a:extLst>
                    <a:ext uri="{9D8B030D-6E8A-4147-A177-3AD203B41FA5}">
                      <a16:colId xmlns:a16="http://schemas.microsoft.com/office/drawing/2014/main" val="318981996"/>
                    </a:ext>
                  </a:extLst>
                </a:gridCol>
                <a:gridCol w="956542">
                  <a:extLst>
                    <a:ext uri="{9D8B030D-6E8A-4147-A177-3AD203B41FA5}">
                      <a16:colId xmlns:a16="http://schemas.microsoft.com/office/drawing/2014/main" val="4185376158"/>
                    </a:ext>
                  </a:extLst>
                </a:gridCol>
                <a:gridCol w="956542">
                  <a:extLst>
                    <a:ext uri="{9D8B030D-6E8A-4147-A177-3AD203B41FA5}">
                      <a16:colId xmlns:a16="http://schemas.microsoft.com/office/drawing/2014/main" val="422189658"/>
                    </a:ext>
                  </a:extLst>
                </a:gridCol>
                <a:gridCol w="956542">
                  <a:extLst>
                    <a:ext uri="{9D8B030D-6E8A-4147-A177-3AD203B41FA5}">
                      <a16:colId xmlns:a16="http://schemas.microsoft.com/office/drawing/2014/main" val="76392635"/>
                    </a:ext>
                  </a:extLst>
                </a:gridCol>
                <a:gridCol w="956542">
                  <a:extLst>
                    <a:ext uri="{9D8B030D-6E8A-4147-A177-3AD203B41FA5}">
                      <a16:colId xmlns:a16="http://schemas.microsoft.com/office/drawing/2014/main" val="764759770"/>
                    </a:ext>
                  </a:extLst>
                </a:gridCol>
                <a:gridCol w="956542">
                  <a:extLst>
                    <a:ext uri="{9D8B030D-6E8A-4147-A177-3AD203B41FA5}">
                      <a16:colId xmlns:a16="http://schemas.microsoft.com/office/drawing/2014/main" val="125282516"/>
                    </a:ext>
                  </a:extLst>
                </a:gridCol>
                <a:gridCol w="827961">
                  <a:extLst>
                    <a:ext uri="{9D8B030D-6E8A-4147-A177-3AD203B41FA5}">
                      <a16:colId xmlns:a16="http://schemas.microsoft.com/office/drawing/2014/main" val="3406817851"/>
                    </a:ext>
                  </a:extLst>
                </a:gridCol>
              </a:tblGrid>
              <a:tr h="522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PODRUČJE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∑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97943"/>
                  </a:ext>
                </a:extLst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075368"/>
              </p:ext>
            </p:extLst>
          </p:nvPr>
        </p:nvGraphicFramePr>
        <p:xfrm>
          <a:off x="676892" y="1092528"/>
          <a:ext cx="10889675" cy="5106390"/>
        </p:xfrm>
        <a:graphic>
          <a:graphicData uri="http://schemas.openxmlformats.org/drawingml/2006/table">
            <a:tbl>
              <a:tblPr firstRow="1" firstCol="1" bandRow="1"/>
              <a:tblGrid>
                <a:gridCol w="2501909">
                  <a:extLst>
                    <a:ext uri="{9D8B030D-6E8A-4147-A177-3AD203B41FA5}">
                      <a16:colId xmlns:a16="http://schemas.microsoft.com/office/drawing/2014/main" val="2002072556"/>
                    </a:ext>
                  </a:extLst>
                </a:gridCol>
                <a:gridCol w="866415">
                  <a:extLst>
                    <a:ext uri="{9D8B030D-6E8A-4147-A177-3AD203B41FA5}">
                      <a16:colId xmlns:a16="http://schemas.microsoft.com/office/drawing/2014/main" val="1200288682"/>
                    </a:ext>
                  </a:extLst>
                </a:gridCol>
                <a:gridCol w="955340">
                  <a:extLst>
                    <a:ext uri="{9D8B030D-6E8A-4147-A177-3AD203B41FA5}">
                      <a16:colId xmlns:a16="http://schemas.microsoft.com/office/drawing/2014/main" val="1082275562"/>
                    </a:ext>
                  </a:extLst>
                </a:gridCol>
                <a:gridCol w="955340">
                  <a:extLst>
                    <a:ext uri="{9D8B030D-6E8A-4147-A177-3AD203B41FA5}">
                      <a16:colId xmlns:a16="http://schemas.microsoft.com/office/drawing/2014/main" val="3465757233"/>
                    </a:ext>
                  </a:extLst>
                </a:gridCol>
                <a:gridCol w="956542">
                  <a:extLst>
                    <a:ext uri="{9D8B030D-6E8A-4147-A177-3AD203B41FA5}">
                      <a16:colId xmlns:a16="http://schemas.microsoft.com/office/drawing/2014/main" val="2368215010"/>
                    </a:ext>
                  </a:extLst>
                </a:gridCol>
                <a:gridCol w="956542">
                  <a:extLst>
                    <a:ext uri="{9D8B030D-6E8A-4147-A177-3AD203B41FA5}">
                      <a16:colId xmlns:a16="http://schemas.microsoft.com/office/drawing/2014/main" val="2652907103"/>
                    </a:ext>
                  </a:extLst>
                </a:gridCol>
                <a:gridCol w="956542">
                  <a:extLst>
                    <a:ext uri="{9D8B030D-6E8A-4147-A177-3AD203B41FA5}">
                      <a16:colId xmlns:a16="http://schemas.microsoft.com/office/drawing/2014/main" val="504824307"/>
                    </a:ext>
                  </a:extLst>
                </a:gridCol>
                <a:gridCol w="956542">
                  <a:extLst>
                    <a:ext uri="{9D8B030D-6E8A-4147-A177-3AD203B41FA5}">
                      <a16:colId xmlns:a16="http://schemas.microsoft.com/office/drawing/2014/main" val="1390412226"/>
                    </a:ext>
                  </a:extLst>
                </a:gridCol>
                <a:gridCol w="956542">
                  <a:extLst>
                    <a:ext uri="{9D8B030D-6E8A-4147-A177-3AD203B41FA5}">
                      <a16:colId xmlns:a16="http://schemas.microsoft.com/office/drawing/2014/main" val="777543032"/>
                    </a:ext>
                  </a:extLst>
                </a:gridCol>
                <a:gridCol w="827961">
                  <a:extLst>
                    <a:ext uri="{9D8B030D-6E8A-4147-A177-3AD203B41FA5}">
                      <a16:colId xmlns:a16="http://schemas.microsoft.com/office/drawing/2014/main" val="2497454921"/>
                    </a:ext>
                  </a:extLst>
                </a:gridCol>
              </a:tblGrid>
              <a:tr h="1094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TURIZAM I UGOSTITELJSTVO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226323"/>
                  </a:ext>
                </a:extLst>
              </a:tr>
              <a:tr h="1003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Hotelijersko-tur. </a:t>
                      </a:r>
                      <a:r>
                        <a:rPr lang="hr-HR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tehn</a:t>
                      </a: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154753"/>
                  </a:ext>
                </a:extLst>
              </a:tr>
              <a:tr h="501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Kuhar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91155"/>
                  </a:ext>
                </a:extLst>
              </a:tr>
              <a:tr h="1003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Tur.-hot. komercijalist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028292"/>
                  </a:ext>
                </a:extLst>
              </a:tr>
              <a:tr h="501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Pekar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315010"/>
                  </a:ext>
                </a:extLst>
              </a:tr>
              <a:tr h="501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Slastičar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791573"/>
                  </a:ext>
                </a:extLst>
              </a:tr>
              <a:tr h="501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Konobar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769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86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621319" y="771899"/>
          <a:ext cx="10949362" cy="5545773"/>
        </p:xfrm>
        <a:graphic>
          <a:graphicData uri="http://schemas.openxmlformats.org/drawingml/2006/table">
            <a:tbl>
              <a:tblPr firstRow="1" firstCol="1" bandRow="1"/>
              <a:tblGrid>
                <a:gridCol w="2515624">
                  <a:extLst>
                    <a:ext uri="{9D8B030D-6E8A-4147-A177-3AD203B41FA5}">
                      <a16:colId xmlns:a16="http://schemas.microsoft.com/office/drawing/2014/main" val="2661163476"/>
                    </a:ext>
                  </a:extLst>
                </a:gridCol>
                <a:gridCol w="871165">
                  <a:extLst>
                    <a:ext uri="{9D8B030D-6E8A-4147-A177-3AD203B41FA5}">
                      <a16:colId xmlns:a16="http://schemas.microsoft.com/office/drawing/2014/main" val="3570556760"/>
                    </a:ext>
                  </a:extLst>
                </a:gridCol>
                <a:gridCol w="960577">
                  <a:extLst>
                    <a:ext uri="{9D8B030D-6E8A-4147-A177-3AD203B41FA5}">
                      <a16:colId xmlns:a16="http://schemas.microsoft.com/office/drawing/2014/main" val="1952192356"/>
                    </a:ext>
                  </a:extLst>
                </a:gridCol>
                <a:gridCol w="960577">
                  <a:extLst>
                    <a:ext uri="{9D8B030D-6E8A-4147-A177-3AD203B41FA5}">
                      <a16:colId xmlns:a16="http://schemas.microsoft.com/office/drawing/2014/main" val="1612104604"/>
                    </a:ext>
                  </a:extLst>
                </a:gridCol>
                <a:gridCol w="961784">
                  <a:extLst>
                    <a:ext uri="{9D8B030D-6E8A-4147-A177-3AD203B41FA5}">
                      <a16:colId xmlns:a16="http://schemas.microsoft.com/office/drawing/2014/main" val="3073649994"/>
                    </a:ext>
                  </a:extLst>
                </a:gridCol>
                <a:gridCol w="961784">
                  <a:extLst>
                    <a:ext uri="{9D8B030D-6E8A-4147-A177-3AD203B41FA5}">
                      <a16:colId xmlns:a16="http://schemas.microsoft.com/office/drawing/2014/main" val="1989740823"/>
                    </a:ext>
                  </a:extLst>
                </a:gridCol>
                <a:gridCol w="961784">
                  <a:extLst>
                    <a:ext uri="{9D8B030D-6E8A-4147-A177-3AD203B41FA5}">
                      <a16:colId xmlns:a16="http://schemas.microsoft.com/office/drawing/2014/main" val="1779869124"/>
                    </a:ext>
                  </a:extLst>
                </a:gridCol>
                <a:gridCol w="961784">
                  <a:extLst>
                    <a:ext uri="{9D8B030D-6E8A-4147-A177-3AD203B41FA5}">
                      <a16:colId xmlns:a16="http://schemas.microsoft.com/office/drawing/2014/main" val="3474544818"/>
                    </a:ext>
                  </a:extLst>
                </a:gridCol>
                <a:gridCol w="961784">
                  <a:extLst>
                    <a:ext uri="{9D8B030D-6E8A-4147-A177-3AD203B41FA5}">
                      <a16:colId xmlns:a16="http://schemas.microsoft.com/office/drawing/2014/main" val="2953799155"/>
                    </a:ext>
                  </a:extLst>
                </a:gridCol>
                <a:gridCol w="832499">
                  <a:extLst>
                    <a:ext uri="{9D8B030D-6E8A-4147-A177-3AD203B41FA5}">
                      <a16:colId xmlns:a16="http://schemas.microsoft.com/office/drawing/2014/main" val="2807720734"/>
                    </a:ext>
                  </a:extLst>
                </a:gridCol>
              </a:tblGrid>
              <a:tr h="1478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STROJARSTVO, BRODOGRADNJA I METALURGIJA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027164"/>
                  </a:ext>
                </a:extLst>
              </a:tr>
              <a:tr h="903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Računalni tehn. za strojarstvo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21226"/>
                  </a:ext>
                </a:extLst>
              </a:tr>
              <a:tr h="451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Tokar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97900"/>
                  </a:ext>
                </a:extLst>
              </a:tr>
              <a:tr h="451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CNC operater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15006"/>
                  </a:ext>
                </a:extLst>
              </a:tr>
              <a:tr h="451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Strojobravar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23092"/>
                  </a:ext>
                </a:extLst>
              </a:tr>
              <a:tr h="451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Automehaničar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179712"/>
                  </a:ext>
                </a:extLst>
              </a:tr>
              <a:tr h="451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Automehatroničar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395175"/>
                  </a:ext>
                </a:extLst>
              </a:tr>
              <a:tr h="451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Bravar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62492"/>
                  </a:ext>
                </a:extLst>
              </a:tr>
              <a:tr h="451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Alatničar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353868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16" y="242064"/>
            <a:ext cx="1094936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3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258837"/>
              </p:ext>
            </p:extLst>
          </p:nvPr>
        </p:nvGraphicFramePr>
        <p:xfrm>
          <a:off x="760018" y="140556"/>
          <a:ext cx="10925300" cy="465086"/>
        </p:xfrm>
        <a:graphic>
          <a:graphicData uri="http://schemas.openxmlformats.org/drawingml/2006/table">
            <a:tbl>
              <a:tblPr firstRow="1" firstCol="1" bandRow="1"/>
              <a:tblGrid>
                <a:gridCol w="2510095">
                  <a:extLst>
                    <a:ext uri="{9D8B030D-6E8A-4147-A177-3AD203B41FA5}">
                      <a16:colId xmlns:a16="http://schemas.microsoft.com/office/drawing/2014/main" val="1257981860"/>
                    </a:ext>
                  </a:extLst>
                </a:gridCol>
                <a:gridCol w="869250">
                  <a:extLst>
                    <a:ext uri="{9D8B030D-6E8A-4147-A177-3AD203B41FA5}">
                      <a16:colId xmlns:a16="http://schemas.microsoft.com/office/drawing/2014/main" val="3578293195"/>
                    </a:ext>
                  </a:extLst>
                </a:gridCol>
                <a:gridCol w="958465">
                  <a:extLst>
                    <a:ext uri="{9D8B030D-6E8A-4147-A177-3AD203B41FA5}">
                      <a16:colId xmlns:a16="http://schemas.microsoft.com/office/drawing/2014/main" val="2756334063"/>
                    </a:ext>
                  </a:extLst>
                </a:gridCol>
                <a:gridCol w="958465">
                  <a:extLst>
                    <a:ext uri="{9D8B030D-6E8A-4147-A177-3AD203B41FA5}">
                      <a16:colId xmlns:a16="http://schemas.microsoft.com/office/drawing/2014/main" val="712074001"/>
                    </a:ext>
                  </a:extLst>
                </a:gridCol>
                <a:gridCol w="959671">
                  <a:extLst>
                    <a:ext uri="{9D8B030D-6E8A-4147-A177-3AD203B41FA5}">
                      <a16:colId xmlns:a16="http://schemas.microsoft.com/office/drawing/2014/main" val="3696200345"/>
                    </a:ext>
                  </a:extLst>
                </a:gridCol>
                <a:gridCol w="959671">
                  <a:extLst>
                    <a:ext uri="{9D8B030D-6E8A-4147-A177-3AD203B41FA5}">
                      <a16:colId xmlns:a16="http://schemas.microsoft.com/office/drawing/2014/main" val="142639057"/>
                    </a:ext>
                  </a:extLst>
                </a:gridCol>
                <a:gridCol w="959671">
                  <a:extLst>
                    <a:ext uri="{9D8B030D-6E8A-4147-A177-3AD203B41FA5}">
                      <a16:colId xmlns:a16="http://schemas.microsoft.com/office/drawing/2014/main" val="3108636648"/>
                    </a:ext>
                  </a:extLst>
                </a:gridCol>
                <a:gridCol w="959671">
                  <a:extLst>
                    <a:ext uri="{9D8B030D-6E8A-4147-A177-3AD203B41FA5}">
                      <a16:colId xmlns:a16="http://schemas.microsoft.com/office/drawing/2014/main" val="482578525"/>
                    </a:ext>
                  </a:extLst>
                </a:gridCol>
                <a:gridCol w="959671">
                  <a:extLst>
                    <a:ext uri="{9D8B030D-6E8A-4147-A177-3AD203B41FA5}">
                      <a16:colId xmlns:a16="http://schemas.microsoft.com/office/drawing/2014/main" val="1491537883"/>
                    </a:ext>
                  </a:extLst>
                </a:gridCol>
                <a:gridCol w="830670">
                  <a:extLst>
                    <a:ext uri="{9D8B030D-6E8A-4147-A177-3AD203B41FA5}">
                      <a16:colId xmlns:a16="http://schemas.microsoft.com/office/drawing/2014/main" val="678742617"/>
                    </a:ext>
                  </a:extLst>
                </a:gridCol>
              </a:tblGrid>
              <a:tr h="465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PODRUČJE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2020.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∑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263102"/>
                  </a:ext>
                </a:extLst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209359"/>
              </p:ext>
            </p:extLst>
          </p:nvPr>
        </p:nvGraphicFramePr>
        <p:xfrm>
          <a:off x="760020" y="605643"/>
          <a:ext cx="10925301" cy="5990720"/>
        </p:xfrm>
        <a:graphic>
          <a:graphicData uri="http://schemas.openxmlformats.org/drawingml/2006/table">
            <a:tbl>
              <a:tblPr firstRow="1" firstCol="1" bandRow="1"/>
              <a:tblGrid>
                <a:gridCol w="2510095">
                  <a:extLst>
                    <a:ext uri="{9D8B030D-6E8A-4147-A177-3AD203B41FA5}">
                      <a16:colId xmlns:a16="http://schemas.microsoft.com/office/drawing/2014/main" val="1291471248"/>
                    </a:ext>
                  </a:extLst>
                </a:gridCol>
                <a:gridCol w="869250">
                  <a:extLst>
                    <a:ext uri="{9D8B030D-6E8A-4147-A177-3AD203B41FA5}">
                      <a16:colId xmlns:a16="http://schemas.microsoft.com/office/drawing/2014/main" val="644027623"/>
                    </a:ext>
                  </a:extLst>
                </a:gridCol>
                <a:gridCol w="958466">
                  <a:extLst>
                    <a:ext uri="{9D8B030D-6E8A-4147-A177-3AD203B41FA5}">
                      <a16:colId xmlns:a16="http://schemas.microsoft.com/office/drawing/2014/main" val="2874373978"/>
                    </a:ext>
                  </a:extLst>
                </a:gridCol>
                <a:gridCol w="958466">
                  <a:extLst>
                    <a:ext uri="{9D8B030D-6E8A-4147-A177-3AD203B41FA5}">
                      <a16:colId xmlns:a16="http://schemas.microsoft.com/office/drawing/2014/main" val="3630171548"/>
                    </a:ext>
                  </a:extLst>
                </a:gridCol>
                <a:gridCol w="959671">
                  <a:extLst>
                    <a:ext uri="{9D8B030D-6E8A-4147-A177-3AD203B41FA5}">
                      <a16:colId xmlns:a16="http://schemas.microsoft.com/office/drawing/2014/main" val="858751335"/>
                    </a:ext>
                  </a:extLst>
                </a:gridCol>
                <a:gridCol w="959671">
                  <a:extLst>
                    <a:ext uri="{9D8B030D-6E8A-4147-A177-3AD203B41FA5}">
                      <a16:colId xmlns:a16="http://schemas.microsoft.com/office/drawing/2014/main" val="765014261"/>
                    </a:ext>
                  </a:extLst>
                </a:gridCol>
                <a:gridCol w="959671">
                  <a:extLst>
                    <a:ext uri="{9D8B030D-6E8A-4147-A177-3AD203B41FA5}">
                      <a16:colId xmlns:a16="http://schemas.microsoft.com/office/drawing/2014/main" val="219559583"/>
                    </a:ext>
                  </a:extLst>
                </a:gridCol>
                <a:gridCol w="959671">
                  <a:extLst>
                    <a:ext uri="{9D8B030D-6E8A-4147-A177-3AD203B41FA5}">
                      <a16:colId xmlns:a16="http://schemas.microsoft.com/office/drawing/2014/main" val="3170172120"/>
                    </a:ext>
                  </a:extLst>
                </a:gridCol>
                <a:gridCol w="959671">
                  <a:extLst>
                    <a:ext uri="{9D8B030D-6E8A-4147-A177-3AD203B41FA5}">
                      <a16:colId xmlns:a16="http://schemas.microsoft.com/office/drawing/2014/main" val="2638118966"/>
                    </a:ext>
                  </a:extLst>
                </a:gridCol>
                <a:gridCol w="830669">
                  <a:extLst>
                    <a:ext uri="{9D8B030D-6E8A-4147-A177-3AD203B41FA5}">
                      <a16:colId xmlns:a16="http://schemas.microsoft.com/office/drawing/2014/main" val="3988641478"/>
                    </a:ext>
                  </a:extLst>
                </a:gridCol>
              </a:tblGrid>
              <a:tr h="1051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ELEKTROTEHNIKA I RAČUNALSTVO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385664"/>
                  </a:ext>
                </a:extLst>
              </a:tr>
              <a:tr h="481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Mehatroničar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655952"/>
                  </a:ext>
                </a:extLst>
              </a:tr>
              <a:tr h="481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Elektrotehničar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303184"/>
                  </a:ext>
                </a:extLst>
              </a:tr>
              <a:tr h="756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Tehn. za računalstvo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604099"/>
                  </a:ext>
                </a:extLst>
              </a:tr>
              <a:tr h="481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Elektromehaničar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770271"/>
                  </a:ext>
                </a:extLst>
              </a:tr>
              <a:tr h="481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Elektroinstalater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563562"/>
                  </a:ext>
                </a:extLst>
              </a:tr>
              <a:tr h="963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Tehn. za komunikacije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601478"/>
                  </a:ext>
                </a:extLst>
              </a:tr>
              <a:tr h="756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Tehn. za elektroniku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39461"/>
                  </a:ext>
                </a:extLst>
              </a:tr>
              <a:tr h="481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Zrakoplovni </a:t>
                      </a:r>
                      <a:r>
                        <a:rPr lang="hr-HR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tehn</a:t>
                      </a: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369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13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17" y="230188"/>
            <a:ext cx="10949365" cy="646232"/>
          </a:xfrm>
          <a:prstGeom prst="rect">
            <a:avLst/>
          </a:prstGeom>
        </p:spPr>
      </p:pic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467982"/>
              </p:ext>
            </p:extLst>
          </p:nvPr>
        </p:nvGraphicFramePr>
        <p:xfrm>
          <a:off x="621316" y="783771"/>
          <a:ext cx="10949366" cy="5664534"/>
        </p:xfrm>
        <a:graphic>
          <a:graphicData uri="http://schemas.openxmlformats.org/drawingml/2006/table">
            <a:tbl>
              <a:tblPr firstRow="1" firstCol="1" bandRow="1"/>
              <a:tblGrid>
                <a:gridCol w="2515624">
                  <a:extLst>
                    <a:ext uri="{9D8B030D-6E8A-4147-A177-3AD203B41FA5}">
                      <a16:colId xmlns:a16="http://schemas.microsoft.com/office/drawing/2014/main" val="379953158"/>
                    </a:ext>
                  </a:extLst>
                </a:gridCol>
                <a:gridCol w="871164">
                  <a:extLst>
                    <a:ext uri="{9D8B030D-6E8A-4147-A177-3AD203B41FA5}">
                      <a16:colId xmlns:a16="http://schemas.microsoft.com/office/drawing/2014/main" val="296799877"/>
                    </a:ext>
                  </a:extLst>
                </a:gridCol>
                <a:gridCol w="960577">
                  <a:extLst>
                    <a:ext uri="{9D8B030D-6E8A-4147-A177-3AD203B41FA5}">
                      <a16:colId xmlns:a16="http://schemas.microsoft.com/office/drawing/2014/main" val="1913766618"/>
                    </a:ext>
                  </a:extLst>
                </a:gridCol>
                <a:gridCol w="960577">
                  <a:extLst>
                    <a:ext uri="{9D8B030D-6E8A-4147-A177-3AD203B41FA5}">
                      <a16:colId xmlns:a16="http://schemas.microsoft.com/office/drawing/2014/main" val="1352589594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2650211617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2169398095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3972183347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1316448920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666540176"/>
                    </a:ext>
                  </a:extLst>
                </a:gridCol>
                <a:gridCol w="832499">
                  <a:extLst>
                    <a:ext uri="{9D8B030D-6E8A-4147-A177-3AD203B41FA5}">
                      <a16:colId xmlns:a16="http://schemas.microsoft.com/office/drawing/2014/main" val="2987200223"/>
                    </a:ext>
                  </a:extLst>
                </a:gridCol>
              </a:tblGrid>
              <a:tr h="1105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GRADITELJSTVO I GEODEZIJA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591399"/>
                  </a:ext>
                </a:extLst>
              </a:tr>
              <a:tr h="506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Arhitektonski tehn.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43635"/>
                  </a:ext>
                </a:extLst>
              </a:tr>
              <a:tr h="506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Građevinski tehn.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895311"/>
                  </a:ext>
                </a:extLst>
              </a:tr>
              <a:tr h="506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Geodetski tehn.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459652"/>
                  </a:ext>
                </a:extLst>
              </a:tr>
              <a:tr h="506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Instalater grijanja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654039"/>
                  </a:ext>
                </a:extLst>
              </a:tr>
              <a:tr h="506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Monter suhe grad.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444209"/>
                  </a:ext>
                </a:extLst>
              </a:tr>
              <a:tr h="506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Soboslikar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290468"/>
                  </a:ext>
                </a:extLst>
              </a:tr>
              <a:tr h="506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Bagerist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45336"/>
                  </a:ext>
                </a:extLst>
              </a:tr>
              <a:tr h="506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Keramičar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542103"/>
                  </a:ext>
                </a:extLst>
              </a:tr>
              <a:tr h="506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92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30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852512"/>
              </p:ext>
            </p:extLst>
          </p:nvPr>
        </p:nvGraphicFramePr>
        <p:xfrm>
          <a:off x="621314" y="783770"/>
          <a:ext cx="10949366" cy="5510153"/>
        </p:xfrm>
        <a:graphic>
          <a:graphicData uri="http://schemas.openxmlformats.org/drawingml/2006/table">
            <a:tbl>
              <a:tblPr firstRow="1" firstCol="1" bandRow="1"/>
              <a:tblGrid>
                <a:gridCol w="2515623">
                  <a:extLst>
                    <a:ext uri="{9D8B030D-6E8A-4147-A177-3AD203B41FA5}">
                      <a16:colId xmlns:a16="http://schemas.microsoft.com/office/drawing/2014/main" val="1599834372"/>
                    </a:ext>
                  </a:extLst>
                </a:gridCol>
                <a:gridCol w="871165">
                  <a:extLst>
                    <a:ext uri="{9D8B030D-6E8A-4147-A177-3AD203B41FA5}">
                      <a16:colId xmlns:a16="http://schemas.microsoft.com/office/drawing/2014/main" val="62630463"/>
                    </a:ext>
                  </a:extLst>
                </a:gridCol>
                <a:gridCol w="960577">
                  <a:extLst>
                    <a:ext uri="{9D8B030D-6E8A-4147-A177-3AD203B41FA5}">
                      <a16:colId xmlns:a16="http://schemas.microsoft.com/office/drawing/2014/main" val="4081501164"/>
                    </a:ext>
                  </a:extLst>
                </a:gridCol>
                <a:gridCol w="960577">
                  <a:extLst>
                    <a:ext uri="{9D8B030D-6E8A-4147-A177-3AD203B41FA5}">
                      <a16:colId xmlns:a16="http://schemas.microsoft.com/office/drawing/2014/main" val="1892401838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585186623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2594361242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3160217506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1071411891"/>
                    </a:ext>
                  </a:extLst>
                </a:gridCol>
                <a:gridCol w="961785">
                  <a:extLst>
                    <a:ext uri="{9D8B030D-6E8A-4147-A177-3AD203B41FA5}">
                      <a16:colId xmlns:a16="http://schemas.microsoft.com/office/drawing/2014/main" val="2161314224"/>
                    </a:ext>
                  </a:extLst>
                </a:gridCol>
                <a:gridCol w="832499">
                  <a:extLst>
                    <a:ext uri="{9D8B030D-6E8A-4147-A177-3AD203B41FA5}">
                      <a16:colId xmlns:a16="http://schemas.microsoft.com/office/drawing/2014/main" val="132897858"/>
                    </a:ext>
                  </a:extLst>
                </a:gridCol>
              </a:tblGrid>
              <a:tr h="986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GIMNAZIJA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892946"/>
                  </a:ext>
                </a:extLst>
              </a:tr>
              <a:tr h="904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Opća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24754"/>
                  </a:ext>
                </a:extLst>
              </a:tr>
              <a:tr h="904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Jezična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07519"/>
                  </a:ext>
                </a:extLst>
              </a:tr>
              <a:tr h="904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Prirodoslovno-mat.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603761"/>
                  </a:ext>
                </a:extLst>
              </a:tr>
              <a:tr h="904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Prirodoslovna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692478"/>
                  </a:ext>
                </a:extLst>
              </a:tr>
              <a:tr h="904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Tehnička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760935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16" y="242064"/>
            <a:ext cx="1094936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772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836</Words>
  <Application>Microsoft Office PowerPoint</Application>
  <PresentationFormat>Široki zaslon</PresentationFormat>
  <Paragraphs>897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Consolas</vt:lpstr>
      <vt:lpstr>Times New Roman</vt:lpstr>
      <vt:lpstr>Tema sustava Office</vt:lpstr>
      <vt:lpstr>Kamo odlaze naši učenici ?</vt:lpstr>
      <vt:lpstr>Upisi od 2013. do 2020. godine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Deficitarna zanimanja – 3-god. školovanje </vt:lpstr>
      <vt:lpstr>Deficitarna zanimanja – 4-god. školovanje</vt:lpstr>
      <vt:lpstr>Deficitarna zanimanja – fakultet, akademija</vt:lpstr>
      <vt:lpstr>PowerPoint prezentacija</vt:lpstr>
      <vt:lpstr>Upis u deficitarna zanimanja: 85/353 učenika (24%)</vt:lpstr>
      <vt:lpstr>Što je ostalo za jesen 2020.?</vt:lpstr>
      <vt:lpstr>PowerPoint prezentacija</vt:lpstr>
      <vt:lpstr>PowerPoint prezentacija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Gordana Basar</dc:creator>
  <cp:lastModifiedBy>ucenik</cp:lastModifiedBy>
  <cp:revision>26</cp:revision>
  <cp:lastPrinted>2020-11-09T10:34:03Z</cp:lastPrinted>
  <dcterms:created xsi:type="dcterms:W3CDTF">2020-11-09T08:28:50Z</dcterms:created>
  <dcterms:modified xsi:type="dcterms:W3CDTF">2021-05-11T07:36:50Z</dcterms:modified>
</cp:coreProperties>
</file>