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87425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76FD-1B55-41D3-9ED6-98EE3EDE7E9F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FB3B7-9717-4A56-B963-D64BF37864B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3008313" cy="116205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FF0066"/>
                </a:solidFill>
              </a:rPr>
              <a:t>STILOVI RODITELJSTVA</a:t>
            </a:r>
            <a:endParaRPr lang="hr-HR" sz="3600" dirty="0">
              <a:solidFill>
                <a:srgbClr val="FF0066"/>
              </a:solidFill>
            </a:endParaRPr>
          </a:p>
        </p:txBody>
      </p:sp>
      <p:pic>
        <p:nvPicPr>
          <p:cNvPr id="5" name="Rezervirano mjesto sadržaja 4" descr="Pengui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5247" y="1357298"/>
            <a:ext cx="5314471" cy="3985853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9600" dirty="0" smtClean="0">
                <a:latin typeface="Freestyle Script" pitchFamily="66" charset="0"/>
              </a:rPr>
              <a:t>Koji je moj stil?</a:t>
            </a:r>
          </a:p>
          <a:p>
            <a:endParaRPr lang="hr-HR" dirty="0" smtClean="0">
              <a:latin typeface="Freestyle Script" pitchFamily="66" charset="0"/>
            </a:endParaRPr>
          </a:p>
          <a:p>
            <a:endParaRPr lang="hr-HR" dirty="0" smtClean="0">
              <a:latin typeface="Freestyle Script" pitchFamily="66" charset="0"/>
            </a:endParaRPr>
          </a:p>
          <a:p>
            <a:endParaRPr lang="hr-HR" dirty="0" smtClean="0">
              <a:latin typeface="Freestyle Script" pitchFamily="66" charset="0"/>
            </a:endParaRPr>
          </a:p>
          <a:p>
            <a:r>
              <a:rPr lang="hr-HR" dirty="0" smtClean="0">
                <a:latin typeface="Freestyle Script" pitchFamily="66" charset="0"/>
              </a:rPr>
              <a:t>Martina </a:t>
            </a:r>
            <a:r>
              <a:rPr lang="hr-HR" dirty="0" err="1" smtClean="0">
                <a:latin typeface="Freestyle Script" pitchFamily="66" charset="0"/>
              </a:rPr>
              <a:t>Domladovac</a:t>
            </a:r>
            <a:r>
              <a:rPr lang="hr-HR" dirty="0" smtClean="0">
                <a:latin typeface="Freestyle Script" pitchFamily="66" charset="0"/>
              </a:rPr>
              <a:t> </a:t>
            </a:r>
            <a:r>
              <a:rPr lang="hr-HR" dirty="0" smtClean="0">
                <a:latin typeface="Freestyle Script" pitchFamily="66" charset="0"/>
              </a:rPr>
              <a:t>Prstac</a:t>
            </a:r>
            <a:r>
              <a:rPr lang="hr-HR" dirty="0" smtClean="0">
                <a:latin typeface="Freestyle Script" pitchFamily="66" charset="0"/>
              </a:rPr>
              <a:t>, </a:t>
            </a:r>
            <a:r>
              <a:rPr lang="hr-HR" dirty="0" err="1" smtClean="0">
                <a:latin typeface="Freestyle Script" pitchFamily="66" charset="0"/>
              </a:rPr>
              <a:t>prof</a:t>
            </a:r>
            <a:r>
              <a:rPr lang="hr-HR" dirty="0" smtClean="0">
                <a:latin typeface="Freestyle Script" pitchFamily="66" charset="0"/>
              </a:rPr>
              <a:t>. </a:t>
            </a:r>
          </a:p>
          <a:p>
            <a:r>
              <a:rPr lang="hr-HR" dirty="0" err="1" smtClean="0">
                <a:latin typeface="Freestyle Script" pitchFamily="66" charset="0"/>
              </a:rPr>
              <a:t>šk</a:t>
            </a:r>
            <a:r>
              <a:rPr lang="hr-HR" dirty="0" smtClean="0">
                <a:latin typeface="Freestyle Script" pitchFamily="66" charset="0"/>
              </a:rPr>
              <a:t>. godina 2015./2016.</a:t>
            </a:r>
            <a:endParaRPr lang="hr-HR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9.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err="1" smtClean="0">
                <a:solidFill>
                  <a:srgbClr val="777777"/>
                </a:solidFill>
              </a:rPr>
              <a:t>Vrativši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iz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škole</a:t>
            </a:r>
            <a:r>
              <a:rPr lang="en-US" b="1" dirty="0" smtClean="0">
                <a:solidFill>
                  <a:srgbClr val="777777"/>
                </a:solidFill>
              </a:rPr>
              <a:t>, </a:t>
            </a:r>
            <a:r>
              <a:rPr lang="en-US" b="1" dirty="0" err="1" smtClean="0">
                <a:solidFill>
                  <a:srgbClr val="777777"/>
                </a:solidFill>
              </a:rPr>
              <a:t>dijete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govori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nema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ništa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za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zadaću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iako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prije</a:t>
            </a:r>
            <a:r>
              <a:rPr lang="en-US" b="1" dirty="0" smtClean="0">
                <a:solidFill>
                  <a:srgbClr val="777777"/>
                </a:solidFill>
              </a:rPr>
              <a:t> to </a:t>
            </a:r>
            <a:r>
              <a:rPr lang="en-US" b="1" dirty="0" err="1" smtClean="0">
                <a:solidFill>
                  <a:srgbClr val="777777"/>
                </a:solidFill>
              </a:rPr>
              <a:t>nije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događalo</a:t>
            </a:r>
            <a:r>
              <a:rPr lang="en-US" b="1" dirty="0" smtClean="0">
                <a:solidFill>
                  <a:srgbClr val="777777"/>
                </a:solidFill>
              </a:rPr>
              <a:t>. Vi…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D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P 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10.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smtClean="0">
                <a:solidFill>
                  <a:srgbClr val="777777"/>
                </a:solidFill>
              </a:rPr>
              <a:t>Ne </a:t>
            </a:r>
            <a:r>
              <a:rPr lang="en-US" b="1" dirty="0" err="1" smtClean="0">
                <a:solidFill>
                  <a:srgbClr val="777777"/>
                </a:solidFill>
              </a:rPr>
              <a:t>sviđa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vam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jedan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od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prijatelja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iz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ulice</a:t>
            </a:r>
            <a:r>
              <a:rPr lang="en-US" b="1" dirty="0" smtClean="0">
                <a:solidFill>
                  <a:srgbClr val="777777"/>
                </a:solidFill>
              </a:rPr>
              <a:t> s </a:t>
            </a:r>
            <a:r>
              <a:rPr lang="en-US" b="1" dirty="0" err="1" smtClean="0">
                <a:solidFill>
                  <a:srgbClr val="777777"/>
                </a:solidFill>
              </a:rPr>
              <a:t>kojim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vaše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dijete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druži</a:t>
            </a:r>
            <a:r>
              <a:rPr lang="en-US" b="1" dirty="0" smtClean="0">
                <a:solidFill>
                  <a:srgbClr val="777777"/>
                </a:solidFill>
              </a:rPr>
              <a:t>. Vi…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D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P </a:t>
            </a:r>
            <a:endParaRPr lang="hr-HR" dirty="0" smtClean="0">
              <a:solidFill>
                <a:srgbClr val="777777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FF0066"/>
                </a:solidFill>
              </a:rPr>
              <a:t>A </a:t>
            </a:r>
            <a:r>
              <a:rPr lang="hr-HR" dirty="0" smtClean="0">
                <a:solidFill>
                  <a:srgbClr val="FF0066"/>
                </a:solidFill>
              </a:rPr>
              <a:t>- </a:t>
            </a:r>
            <a:r>
              <a:rPr lang="en-US" b="1" dirty="0" err="1" smtClean="0">
                <a:solidFill>
                  <a:srgbClr val="FF0066"/>
                </a:solidFill>
              </a:rPr>
              <a:t>Autoritativan</a:t>
            </a:r>
            <a:endParaRPr lang="hr-HR" dirty="0">
              <a:solidFill>
                <a:srgbClr val="FF0066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 err="1" smtClean="0">
                <a:solidFill>
                  <a:srgbClr val="777777"/>
                </a:solidFill>
              </a:rPr>
              <a:t>Vaš</a:t>
            </a:r>
            <a:r>
              <a:rPr lang="en-US" sz="3400" dirty="0" smtClean="0">
                <a:solidFill>
                  <a:srgbClr val="777777"/>
                </a:solidFill>
              </a:rPr>
              <a:t> je </a:t>
            </a:r>
            <a:r>
              <a:rPr lang="en-US" sz="3400" dirty="0" err="1" smtClean="0">
                <a:solidFill>
                  <a:srgbClr val="777777"/>
                </a:solidFill>
              </a:rPr>
              <a:t>stil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odgoja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autoritativan</a:t>
            </a:r>
            <a:r>
              <a:rPr lang="en-US" sz="3400" dirty="0" smtClean="0">
                <a:solidFill>
                  <a:srgbClr val="777777"/>
                </a:solidFill>
              </a:rPr>
              <a:t>. </a:t>
            </a:r>
            <a:r>
              <a:rPr lang="en-US" sz="3400" dirty="0" err="1" smtClean="0">
                <a:solidFill>
                  <a:srgbClr val="777777"/>
                </a:solidFill>
              </a:rPr>
              <a:t>Zvuči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oštro</a:t>
            </a:r>
            <a:r>
              <a:rPr lang="en-US" sz="3400" dirty="0" smtClean="0">
                <a:solidFill>
                  <a:srgbClr val="777777"/>
                </a:solidFill>
              </a:rPr>
              <a:t>, no u </a:t>
            </a:r>
            <a:r>
              <a:rPr lang="en-US" sz="3400" dirty="0" err="1" smtClean="0">
                <a:solidFill>
                  <a:srgbClr val="777777"/>
                </a:solidFill>
              </a:rPr>
              <a:t>stvarnosti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nije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tako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loše</a:t>
            </a:r>
            <a:r>
              <a:rPr lang="en-US" sz="3400" dirty="0" smtClean="0">
                <a:solidFill>
                  <a:srgbClr val="777777"/>
                </a:solidFill>
              </a:rPr>
              <a:t>. To ne </a:t>
            </a:r>
            <a:r>
              <a:rPr lang="en-US" sz="3400" dirty="0" err="1" smtClean="0">
                <a:solidFill>
                  <a:srgbClr val="777777"/>
                </a:solidFill>
              </a:rPr>
              <a:t>mora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značiti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da</a:t>
            </a:r>
            <a:r>
              <a:rPr lang="en-US" sz="3400" dirty="0" smtClean="0">
                <a:solidFill>
                  <a:srgbClr val="777777"/>
                </a:solidFill>
              </a:rPr>
              <a:t> vi </a:t>
            </a:r>
            <a:r>
              <a:rPr lang="en-US" sz="3400" dirty="0" err="1" smtClean="0">
                <a:solidFill>
                  <a:srgbClr val="777777"/>
                </a:solidFill>
              </a:rPr>
              <a:t>prakticirate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samo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kazne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suzbijate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bilo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kakvu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djetetovu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inicijativu</a:t>
            </a:r>
            <a:r>
              <a:rPr lang="en-US" sz="3400" dirty="0" smtClean="0">
                <a:solidFill>
                  <a:srgbClr val="777777"/>
                </a:solidFill>
              </a:rPr>
              <a:t>, </a:t>
            </a:r>
            <a:r>
              <a:rPr lang="en-US" sz="3400" dirty="0" err="1" smtClean="0">
                <a:solidFill>
                  <a:srgbClr val="777777"/>
                </a:solidFill>
              </a:rPr>
              <a:t>nego</a:t>
            </a:r>
            <a:r>
              <a:rPr lang="en-US" sz="3400" dirty="0" smtClean="0">
                <a:solidFill>
                  <a:srgbClr val="777777"/>
                </a:solidFill>
              </a:rPr>
              <a:t> u </a:t>
            </a:r>
            <a:r>
              <a:rPr lang="en-US" sz="3400" dirty="0" err="1" smtClean="0">
                <a:solidFill>
                  <a:srgbClr val="777777"/>
                </a:solidFill>
              </a:rPr>
              <a:t>prvome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redu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imate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želju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nadzirati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dijete</a:t>
            </a:r>
            <a:r>
              <a:rPr lang="en-US" sz="3400" dirty="0" smtClean="0">
                <a:solidFill>
                  <a:srgbClr val="777777"/>
                </a:solidFill>
              </a:rPr>
              <a:t> u </a:t>
            </a:r>
            <a:r>
              <a:rPr lang="en-US" sz="3400" dirty="0" err="1" smtClean="0">
                <a:solidFill>
                  <a:srgbClr val="777777"/>
                </a:solidFill>
              </a:rPr>
              <a:t>svakom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koraku</a:t>
            </a:r>
            <a:r>
              <a:rPr lang="en-US" sz="3400" dirty="0" smtClean="0">
                <a:solidFill>
                  <a:srgbClr val="777777"/>
                </a:solidFill>
              </a:rPr>
              <a:t>. Ta </a:t>
            </a:r>
            <a:r>
              <a:rPr lang="en-US" sz="3400" dirty="0" err="1" smtClean="0">
                <a:solidFill>
                  <a:srgbClr val="777777"/>
                </a:solidFill>
              </a:rPr>
              <a:t>želja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roditelja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da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prati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apsolutno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sve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što</a:t>
            </a:r>
            <a:r>
              <a:rPr lang="en-US" sz="3400" dirty="0" smtClean="0">
                <a:solidFill>
                  <a:srgbClr val="777777"/>
                </a:solidFill>
              </a:rPr>
              <a:t> se </a:t>
            </a:r>
            <a:r>
              <a:rPr lang="en-US" sz="3400" dirty="0" err="1" smtClean="0">
                <a:solidFill>
                  <a:srgbClr val="777777"/>
                </a:solidFill>
              </a:rPr>
              <a:t>zbiva</a:t>
            </a:r>
            <a:r>
              <a:rPr lang="en-US" sz="3400" dirty="0" smtClean="0">
                <a:solidFill>
                  <a:srgbClr val="777777"/>
                </a:solidFill>
              </a:rPr>
              <a:t> u </a:t>
            </a:r>
            <a:r>
              <a:rPr lang="en-US" sz="3400" dirty="0" err="1" smtClean="0">
                <a:solidFill>
                  <a:srgbClr val="777777"/>
                </a:solidFill>
              </a:rPr>
              <a:t>djetetovu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životu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duši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spriječit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će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da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dijete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pogriješi</a:t>
            </a:r>
            <a:r>
              <a:rPr lang="en-US" sz="3400" dirty="0" smtClean="0">
                <a:solidFill>
                  <a:srgbClr val="777777"/>
                </a:solidFill>
              </a:rPr>
              <a:t>. Ali, </a:t>
            </a:r>
            <a:r>
              <a:rPr lang="en-US" sz="3400" dirty="0" err="1" smtClean="0">
                <a:solidFill>
                  <a:srgbClr val="777777"/>
                </a:solidFill>
              </a:rPr>
              <a:t>često</a:t>
            </a:r>
            <a:r>
              <a:rPr lang="en-US" sz="3400" dirty="0" smtClean="0">
                <a:solidFill>
                  <a:srgbClr val="777777"/>
                </a:solidFill>
              </a:rPr>
              <a:t> se </a:t>
            </a:r>
            <a:r>
              <a:rPr lang="en-US" sz="3400" dirty="0" err="1" smtClean="0">
                <a:solidFill>
                  <a:srgbClr val="777777"/>
                </a:solidFill>
              </a:rPr>
              <a:t>na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greškama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tek</a:t>
            </a:r>
            <a:r>
              <a:rPr lang="en-US" sz="3400" dirty="0" smtClean="0">
                <a:solidFill>
                  <a:srgbClr val="777777"/>
                </a:solidFill>
              </a:rPr>
              <a:t> </a:t>
            </a:r>
            <a:r>
              <a:rPr lang="en-US" sz="3400" dirty="0" err="1" smtClean="0">
                <a:solidFill>
                  <a:srgbClr val="777777"/>
                </a:solidFill>
              </a:rPr>
              <a:t>nauči</a:t>
            </a:r>
            <a:r>
              <a:rPr lang="en-US" sz="3400" dirty="0" smtClean="0">
                <a:solidFill>
                  <a:srgbClr val="777777"/>
                </a:solidFill>
              </a:rPr>
              <a:t>. </a:t>
            </a:r>
            <a:endParaRPr lang="hr-HR" sz="3400" dirty="0" smtClean="0">
              <a:solidFill>
                <a:srgbClr val="777777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FF0066"/>
                </a:solidFill>
              </a:rPr>
              <a:t>A </a:t>
            </a:r>
            <a:r>
              <a:rPr lang="hr-HR" dirty="0" smtClean="0">
                <a:solidFill>
                  <a:srgbClr val="FF0066"/>
                </a:solidFill>
              </a:rPr>
              <a:t>- </a:t>
            </a:r>
            <a:r>
              <a:rPr lang="en-US" b="1" dirty="0" err="1" smtClean="0">
                <a:solidFill>
                  <a:srgbClr val="FF0066"/>
                </a:solidFill>
              </a:rPr>
              <a:t>Autoritativan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777777"/>
                </a:solidFill>
              </a:rPr>
              <a:t>Što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vaše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dijete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manje</a:t>
            </a:r>
            <a:r>
              <a:rPr lang="en-US" dirty="0" smtClean="0">
                <a:solidFill>
                  <a:srgbClr val="777777"/>
                </a:solidFill>
              </a:rPr>
              <a:t>, to je </a:t>
            </a:r>
            <a:r>
              <a:rPr lang="en-US" dirty="0" err="1" smtClean="0">
                <a:solidFill>
                  <a:srgbClr val="777777"/>
                </a:solidFill>
              </a:rPr>
              <a:t>veći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autoritet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imate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nad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njim</a:t>
            </a:r>
            <a:r>
              <a:rPr lang="en-US" dirty="0" smtClean="0">
                <a:solidFill>
                  <a:srgbClr val="777777"/>
                </a:solidFill>
              </a:rPr>
              <a:t>. No, </a:t>
            </a:r>
            <a:r>
              <a:rPr lang="en-US" dirty="0" err="1" smtClean="0">
                <a:solidFill>
                  <a:srgbClr val="777777"/>
                </a:solidFill>
              </a:rPr>
              <a:t>kako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dijete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odrasta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važno</a:t>
            </a:r>
            <a:r>
              <a:rPr lang="en-US" dirty="0" smtClean="0">
                <a:solidFill>
                  <a:srgbClr val="777777"/>
                </a:solidFill>
              </a:rPr>
              <a:t> je “</a:t>
            </a:r>
            <a:r>
              <a:rPr lang="en-US" dirty="0" err="1" smtClean="0">
                <a:solidFill>
                  <a:srgbClr val="777777"/>
                </a:solidFill>
              </a:rPr>
              <a:t>popuštati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uzde</a:t>
            </a:r>
            <a:r>
              <a:rPr lang="en-US" dirty="0" smtClean="0">
                <a:solidFill>
                  <a:srgbClr val="777777"/>
                </a:solidFill>
              </a:rPr>
              <a:t>”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dopustiti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vlastita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rješenja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odluke</a:t>
            </a:r>
            <a:r>
              <a:rPr lang="en-US" dirty="0" smtClean="0">
                <a:solidFill>
                  <a:srgbClr val="777777"/>
                </a:solidFill>
              </a:rPr>
              <a:t> - </a:t>
            </a:r>
            <a:r>
              <a:rPr lang="en-US" dirty="0" err="1" smtClean="0">
                <a:solidFill>
                  <a:srgbClr val="777777"/>
                </a:solidFill>
              </a:rPr>
              <a:t>za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početak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malim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stvarima</a:t>
            </a:r>
            <a:r>
              <a:rPr lang="en-US" dirty="0" smtClean="0">
                <a:solidFill>
                  <a:srgbClr val="777777"/>
                </a:solidFill>
              </a:rPr>
              <a:t>, a </a:t>
            </a:r>
            <a:r>
              <a:rPr lang="en-US" dirty="0" err="1" smtClean="0">
                <a:solidFill>
                  <a:srgbClr val="777777"/>
                </a:solidFill>
              </a:rPr>
              <a:t>zatim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ozbiljnijim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pitanjima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Svaki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roditelj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treba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vrijeme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shvatiti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djeca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prerastaju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neupitnost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roditeljskog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autoriteta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prema</a:t>
            </a:r>
            <a:r>
              <a:rPr lang="en-US" dirty="0" smtClean="0">
                <a:solidFill>
                  <a:srgbClr val="777777"/>
                </a:solidFill>
              </a:rPr>
              <a:t> tome </a:t>
            </a:r>
            <a:r>
              <a:rPr lang="en-US" dirty="0" err="1" smtClean="0">
                <a:solidFill>
                  <a:srgbClr val="777777"/>
                </a:solidFill>
              </a:rPr>
              <a:t>mijenjaju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svoje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ponašanje</a:t>
            </a:r>
            <a:r>
              <a:rPr lang="en-US" dirty="0" smtClean="0">
                <a:solidFill>
                  <a:srgbClr val="777777"/>
                </a:solidFill>
              </a:rPr>
              <a:t>. Ne </a:t>
            </a:r>
            <a:r>
              <a:rPr lang="en-US" dirty="0" err="1" smtClean="0">
                <a:solidFill>
                  <a:srgbClr val="777777"/>
                </a:solidFill>
              </a:rPr>
              <a:t>prilagodite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li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na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vrijeme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mogli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biste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odgojiti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čovjeka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koji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stalno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buni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svađa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ili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pak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suprotno</a:t>
            </a:r>
            <a:r>
              <a:rPr lang="en-US" dirty="0" smtClean="0">
                <a:solidFill>
                  <a:srgbClr val="777777"/>
                </a:solidFill>
              </a:rPr>
              <a:t> - </a:t>
            </a:r>
            <a:r>
              <a:rPr lang="en-US" dirty="0" err="1" smtClean="0">
                <a:solidFill>
                  <a:srgbClr val="777777"/>
                </a:solidFill>
              </a:rPr>
              <a:t>čovjeka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koji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povija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ponizan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nema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životne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inicijative</a:t>
            </a:r>
            <a:r>
              <a:rPr lang="en-US" dirty="0" smtClean="0">
                <a:solidFill>
                  <a:srgbClr val="777777"/>
                </a:solidFill>
              </a:rPr>
              <a:t> pa se </a:t>
            </a:r>
            <a:r>
              <a:rPr lang="en-US" dirty="0" err="1" smtClean="0">
                <a:solidFill>
                  <a:srgbClr val="777777"/>
                </a:solidFill>
              </a:rPr>
              <a:t>stalno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drži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mamine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tatine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skute</a:t>
            </a:r>
            <a:r>
              <a:rPr lang="en-US" dirty="0" smtClean="0">
                <a:solidFill>
                  <a:srgbClr val="777777"/>
                </a:solidFill>
              </a:rPr>
              <a:t>.</a:t>
            </a:r>
            <a:endParaRPr lang="hr-HR" dirty="0" smtClean="0">
              <a:solidFill>
                <a:srgbClr val="777777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FF0066"/>
                </a:solidFill>
              </a:rPr>
              <a:t>D -</a:t>
            </a:r>
            <a:r>
              <a:rPr lang="hr-HR" dirty="0" smtClean="0">
                <a:solidFill>
                  <a:srgbClr val="FF0066"/>
                </a:solidFill>
              </a:rPr>
              <a:t> </a:t>
            </a:r>
            <a:r>
              <a:rPr lang="hr-HR" b="1" dirty="0" err="1" smtClean="0">
                <a:solidFill>
                  <a:srgbClr val="FF0066"/>
                </a:solidFill>
              </a:rPr>
              <a:t>D</a:t>
            </a:r>
            <a:r>
              <a:rPr lang="en-US" b="1" dirty="0" err="1" smtClean="0">
                <a:solidFill>
                  <a:srgbClr val="FF0066"/>
                </a:solidFill>
              </a:rPr>
              <a:t>emokratski</a:t>
            </a:r>
            <a:endParaRPr lang="hr-HR" dirty="0">
              <a:solidFill>
                <a:srgbClr val="FF0066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77777"/>
                </a:solidFill>
              </a:rPr>
              <a:t>Vi se </a:t>
            </a:r>
            <a:r>
              <a:rPr lang="en-US" dirty="0" err="1" smtClean="0">
                <a:solidFill>
                  <a:srgbClr val="777777"/>
                </a:solidFill>
              </a:rPr>
              <a:t>svjesno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ili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nesvjesno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koristite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demokratskim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stilom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odgoja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Uvjereni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ste</a:t>
            </a:r>
            <a:r>
              <a:rPr lang="en-US" dirty="0" smtClean="0">
                <a:solidFill>
                  <a:srgbClr val="777777"/>
                </a:solidFill>
              </a:rPr>
              <a:t> u to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najbolje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rješenje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čovjek</a:t>
            </a:r>
            <a:r>
              <a:rPr lang="en-US" dirty="0" smtClean="0">
                <a:solidFill>
                  <a:srgbClr val="777777"/>
                </a:solidFill>
              </a:rPr>
              <a:t> (</a:t>
            </a:r>
            <a:r>
              <a:rPr lang="en-US" dirty="0" err="1" smtClean="0">
                <a:solidFill>
                  <a:srgbClr val="777777"/>
                </a:solidFill>
              </a:rPr>
              <a:t>čak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maleni</a:t>
            </a:r>
            <a:r>
              <a:rPr lang="en-US" dirty="0" smtClean="0">
                <a:solidFill>
                  <a:srgbClr val="777777"/>
                </a:solidFill>
              </a:rPr>
              <a:t>) </a:t>
            </a:r>
            <a:r>
              <a:rPr lang="en-US" dirty="0" err="1" smtClean="0">
                <a:solidFill>
                  <a:srgbClr val="777777"/>
                </a:solidFill>
              </a:rPr>
              <a:t>donese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sam</a:t>
            </a:r>
            <a:r>
              <a:rPr lang="en-US" dirty="0" smtClean="0">
                <a:solidFill>
                  <a:srgbClr val="777777"/>
                </a:solidFill>
              </a:rPr>
              <a:t>. Vi </a:t>
            </a:r>
            <a:r>
              <a:rPr lang="en-US" dirty="0" err="1" smtClean="0">
                <a:solidFill>
                  <a:srgbClr val="777777"/>
                </a:solidFill>
              </a:rPr>
              <a:t>smatrate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slobodu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djeteta</a:t>
            </a:r>
            <a:r>
              <a:rPr lang="en-US" dirty="0" smtClean="0">
                <a:solidFill>
                  <a:srgbClr val="777777"/>
                </a:solidFill>
              </a:rPr>
              <a:t> ne </a:t>
            </a:r>
            <a:r>
              <a:rPr lang="en-US" dirty="0" err="1" smtClean="0">
                <a:solidFill>
                  <a:srgbClr val="777777"/>
                </a:solidFill>
              </a:rPr>
              <a:t>valja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ograničavati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bez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razloga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pitanjima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odgoja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treba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polaziti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djetetovih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potreba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mogućnosti</a:t>
            </a:r>
            <a:r>
              <a:rPr lang="en-US" dirty="0" smtClean="0">
                <a:solidFill>
                  <a:srgbClr val="777777"/>
                </a:solidFill>
              </a:rPr>
              <a:t>, a ne </a:t>
            </a:r>
            <a:r>
              <a:rPr lang="en-US" dirty="0" err="1" smtClean="0">
                <a:solidFill>
                  <a:srgbClr val="777777"/>
                </a:solidFill>
              </a:rPr>
              <a:t>od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vlastite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udobnosti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Ipak</a:t>
            </a:r>
            <a:r>
              <a:rPr lang="en-US" dirty="0" smtClean="0">
                <a:solidFill>
                  <a:srgbClr val="777777"/>
                </a:solidFill>
              </a:rPr>
              <a:t>, s </a:t>
            </a:r>
            <a:r>
              <a:rPr lang="en-US" dirty="0" err="1" smtClean="0">
                <a:solidFill>
                  <a:srgbClr val="777777"/>
                </a:solidFill>
              </a:rPr>
              <a:t>druge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strane</a:t>
            </a:r>
            <a:r>
              <a:rPr lang="en-US" dirty="0" smtClean="0">
                <a:solidFill>
                  <a:srgbClr val="777777"/>
                </a:solidFill>
              </a:rPr>
              <a:t>, ne </a:t>
            </a:r>
            <a:r>
              <a:rPr lang="en-US" dirty="0" err="1" smtClean="0">
                <a:solidFill>
                  <a:srgbClr val="777777"/>
                </a:solidFill>
              </a:rPr>
              <a:t>smijete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zaboraviti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roditelji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ustvari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obvezni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postupati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prema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ponajprije</a:t>
            </a:r>
            <a:r>
              <a:rPr lang="en-US" dirty="0" smtClean="0">
                <a:solidFill>
                  <a:srgbClr val="777777"/>
                </a:solidFill>
              </a:rPr>
              <a:t> s </a:t>
            </a:r>
            <a:r>
              <a:rPr lang="en-US" dirty="0" err="1" smtClean="0">
                <a:solidFill>
                  <a:srgbClr val="777777"/>
                </a:solidFill>
              </a:rPr>
              <a:t>pozicije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odrasle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osobe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prema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malom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djetetu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Vaš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djetetov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život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može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biti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mnogočemu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lakši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ako</a:t>
            </a:r>
            <a:r>
              <a:rPr lang="en-US" dirty="0" smtClean="0">
                <a:solidFill>
                  <a:srgbClr val="777777"/>
                </a:solidFill>
              </a:rPr>
              <a:t> ne </a:t>
            </a:r>
            <a:r>
              <a:rPr lang="en-US" dirty="0" err="1" smtClean="0">
                <a:solidFill>
                  <a:srgbClr val="777777"/>
                </a:solidFill>
              </a:rPr>
              <a:t>započinjete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beskrajne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rasprave</a:t>
            </a:r>
            <a:r>
              <a:rPr lang="en-US" dirty="0" smtClean="0">
                <a:solidFill>
                  <a:srgbClr val="777777"/>
                </a:solidFill>
              </a:rPr>
              <a:t> o </a:t>
            </a:r>
            <a:r>
              <a:rPr lang="en-US" dirty="0" err="1" smtClean="0">
                <a:solidFill>
                  <a:srgbClr val="777777"/>
                </a:solidFill>
              </a:rPr>
              <a:t>svemu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nego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ukratko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samo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iznesete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svoje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rješenje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FF0066"/>
                </a:solidFill>
              </a:rPr>
              <a:t>D -</a:t>
            </a:r>
            <a:r>
              <a:rPr lang="hr-HR" dirty="0" smtClean="0">
                <a:solidFill>
                  <a:srgbClr val="FF0066"/>
                </a:solidFill>
              </a:rPr>
              <a:t> </a:t>
            </a:r>
            <a:r>
              <a:rPr lang="hr-HR" b="1" dirty="0" err="1" smtClean="0">
                <a:solidFill>
                  <a:srgbClr val="FF0066"/>
                </a:solidFill>
              </a:rPr>
              <a:t>D</a:t>
            </a:r>
            <a:r>
              <a:rPr lang="en-US" b="1" dirty="0" err="1" smtClean="0">
                <a:solidFill>
                  <a:srgbClr val="FF0066"/>
                </a:solidFill>
              </a:rPr>
              <a:t>emokratski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777777"/>
                </a:solidFill>
              </a:rPr>
              <a:t>Vaše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dijete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još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zaigrano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bezbrižno</a:t>
            </a:r>
            <a:r>
              <a:rPr lang="en-US" dirty="0" smtClean="0">
                <a:solidFill>
                  <a:srgbClr val="777777"/>
                </a:solidFill>
              </a:rPr>
              <a:t>, a ne </a:t>
            </a:r>
            <a:r>
              <a:rPr lang="en-US" dirty="0" err="1" smtClean="0">
                <a:solidFill>
                  <a:srgbClr val="777777"/>
                </a:solidFill>
              </a:rPr>
              <a:t>vaš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odrasli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prijatelj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Zbog</a:t>
            </a:r>
            <a:r>
              <a:rPr lang="en-US" dirty="0" smtClean="0">
                <a:solidFill>
                  <a:srgbClr val="777777"/>
                </a:solidFill>
              </a:rPr>
              <a:t> toga mu ne </a:t>
            </a:r>
            <a:r>
              <a:rPr lang="en-US" dirty="0" err="1" smtClean="0">
                <a:solidFill>
                  <a:srgbClr val="777777"/>
                </a:solidFill>
              </a:rPr>
              <a:t>treba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stavljati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leđa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terete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odluka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kojima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nije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doraslo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Nemojte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bojati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pokazati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strogost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te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ako</a:t>
            </a:r>
            <a:r>
              <a:rPr lang="en-US" dirty="0" smtClean="0">
                <a:solidFill>
                  <a:srgbClr val="777777"/>
                </a:solidFill>
              </a:rPr>
              <a:t> to </a:t>
            </a:r>
            <a:r>
              <a:rPr lang="en-US" dirty="0" err="1" smtClean="0">
                <a:solidFill>
                  <a:srgbClr val="777777"/>
                </a:solidFill>
              </a:rPr>
              <a:t>dijete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zaslužuje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primjereno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ga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kazniti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Prema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mišljenju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psihologa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primjerena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kazna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prvo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pojačava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ali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zatim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smanjuje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osjećaj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krivnje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Kad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dijete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odradi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kaznu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posprema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tu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situaciju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ostavlja</a:t>
            </a:r>
            <a:r>
              <a:rPr lang="en-US" dirty="0" smtClean="0">
                <a:solidFill>
                  <a:srgbClr val="777777"/>
                </a:solidFill>
              </a:rPr>
              <a:t> je u </a:t>
            </a:r>
            <a:r>
              <a:rPr lang="en-US" dirty="0" err="1" smtClean="0">
                <a:solidFill>
                  <a:srgbClr val="777777"/>
                </a:solidFill>
              </a:rPr>
              <a:t>prošlosti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ponovno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dobiva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osjećaj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sve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redu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može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krenuti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dalje</a:t>
            </a:r>
            <a:r>
              <a:rPr lang="en-US" dirty="0" smtClean="0">
                <a:solidFill>
                  <a:srgbClr val="777777"/>
                </a:solidFill>
              </a:rPr>
              <a:t>.</a:t>
            </a:r>
            <a:endParaRPr lang="hr-HR" dirty="0" smtClean="0">
              <a:solidFill>
                <a:srgbClr val="777777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FF0066"/>
                </a:solidFill>
              </a:rPr>
              <a:t>P - </a:t>
            </a:r>
            <a:r>
              <a:rPr lang="hr-HR" b="1" dirty="0" err="1" smtClean="0">
                <a:solidFill>
                  <a:srgbClr val="FF0066"/>
                </a:solidFill>
              </a:rPr>
              <a:t>P</a:t>
            </a:r>
            <a:r>
              <a:rPr lang="en-US" b="1" dirty="0" err="1" smtClean="0">
                <a:solidFill>
                  <a:srgbClr val="FF0066"/>
                </a:solidFill>
              </a:rPr>
              <a:t>opustljivi</a:t>
            </a:r>
            <a:endParaRPr lang="hr-HR" dirty="0">
              <a:solidFill>
                <a:srgbClr val="FF0066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777777"/>
                </a:solidFill>
              </a:rPr>
              <a:t>Popustljivi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stil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odgoja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vaš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roditeljski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stil</a:t>
            </a:r>
            <a:r>
              <a:rPr lang="en-US" dirty="0" smtClean="0">
                <a:solidFill>
                  <a:srgbClr val="777777"/>
                </a:solidFill>
              </a:rPr>
              <a:t>. Vi </a:t>
            </a:r>
            <a:r>
              <a:rPr lang="en-US" dirty="0" err="1" smtClean="0">
                <a:solidFill>
                  <a:srgbClr val="777777"/>
                </a:solidFill>
              </a:rPr>
              <a:t>situacije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puštate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dogode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nad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njima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praktički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nemate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kontrolu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Prema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vašem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mišljenju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djeca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ionako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rastu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sama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sebi</a:t>
            </a:r>
            <a:r>
              <a:rPr lang="en-US" dirty="0" smtClean="0">
                <a:solidFill>
                  <a:srgbClr val="777777"/>
                </a:solidFill>
              </a:rPr>
              <a:t>, a vi </a:t>
            </a:r>
            <a:r>
              <a:rPr lang="en-US" dirty="0" err="1" smtClean="0">
                <a:solidFill>
                  <a:srgbClr val="777777"/>
                </a:solidFill>
              </a:rPr>
              <a:t>im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samo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onoliko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koliko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nužno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opstanak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Katkad</a:t>
            </a:r>
            <a:r>
              <a:rPr lang="en-US" dirty="0" smtClean="0">
                <a:solidFill>
                  <a:srgbClr val="777777"/>
                </a:solidFill>
              </a:rPr>
              <a:t> - </a:t>
            </a:r>
            <a:r>
              <a:rPr lang="en-US" dirty="0" err="1" smtClean="0">
                <a:solidFill>
                  <a:srgbClr val="777777"/>
                </a:solidFill>
              </a:rPr>
              <a:t>iako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jako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rijetko</a:t>
            </a:r>
            <a:r>
              <a:rPr lang="en-US" dirty="0" smtClean="0">
                <a:solidFill>
                  <a:srgbClr val="777777"/>
                </a:solidFill>
              </a:rPr>
              <a:t> - </a:t>
            </a:r>
            <a:r>
              <a:rPr lang="en-US" dirty="0" err="1" smtClean="0">
                <a:solidFill>
                  <a:srgbClr val="777777"/>
                </a:solidFill>
              </a:rPr>
              <a:t>takva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pozicija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određene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prednosti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Primjerice</a:t>
            </a:r>
            <a:r>
              <a:rPr lang="en-US" dirty="0" smtClean="0">
                <a:solidFill>
                  <a:srgbClr val="777777"/>
                </a:solidFill>
              </a:rPr>
              <a:t>, u </a:t>
            </a:r>
            <a:r>
              <a:rPr lang="en-US" dirty="0" err="1" smtClean="0">
                <a:solidFill>
                  <a:srgbClr val="777777"/>
                </a:solidFill>
              </a:rPr>
              <a:t>nekoj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novoj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situaciji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vrijeme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možete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zauzeti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popustljiv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stav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kako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biste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orijentirali</a:t>
            </a:r>
            <a:r>
              <a:rPr lang="en-US" dirty="0" smtClean="0">
                <a:solidFill>
                  <a:srgbClr val="777777"/>
                </a:solidFill>
              </a:rPr>
              <a:t>, </a:t>
            </a:r>
            <a:r>
              <a:rPr lang="en-US" dirty="0" err="1" smtClean="0">
                <a:solidFill>
                  <a:srgbClr val="777777"/>
                </a:solidFill>
              </a:rPr>
              <a:t>snašli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zatim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mogli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eventualno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postaviti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Roditelj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naravno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može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opustiti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kad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su</a:t>
            </a:r>
            <a:r>
              <a:rPr lang="en-US" dirty="0" smtClean="0">
                <a:solidFill>
                  <a:srgbClr val="777777"/>
                </a:solidFill>
              </a:rPr>
              <a:t> male </a:t>
            </a:r>
            <a:r>
              <a:rPr lang="en-US" dirty="0" err="1" smtClean="0">
                <a:solidFill>
                  <a:srgbClr val="777777"/>
                </a:solidFill>
              </a:rPr>
              <a:t>stvari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pitanju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ih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slobodno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prepustiti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o </a:t>
            </a:r>
            <a:r>
              <a:rPr lang="en-US" dirty="0" err="1" smtClean="0">
                <a:solidFill>
                  <a:srgbClr val="777777"/>
                </a:solidFill>
              </a:rPr>
              <a:t>njima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odluči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FF0066"/>
                </a:solidFill>
              </a:rPr>
              <a:t>P - </a:t>
            </a:r>
            <a:r>
              <a:rPr lang="hr-HR" b="1" dirty="0" err="1" smtClean="0">
                <a:solidFill>
                  <a:srgbClr val="FF0066"/>
                </a:solidFill>
              </a:rPr>
              <a:t>P</a:t>
            </a:r>
            <a:r>
              <a:rPr lang="en-US" b="1" dirty="0" err="1" smtClean="0">
                <a:solidFill>
                  <a:srgbClr val="FF0066"/>
                </a:solidFill>
              </a:rPr>
              <a:t>opustljivi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77777"/>
                </a:solidFill>
              </a:rPr>
              <a:t>No, </a:t>
            </a:r>
            <a:r>
              <a:rPr lang="en-US" dirty="0" err="1" smtClean="0">
                <a:solidFill>
                  <a:srgbClr val="777777"/>
                </a:solidFill>
              </a:rPr>
              <a:t>ako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roditelji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ni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čemu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djetetu</a:t>
            </a:r>
            <a:r>
              <a:rPr lang="en-US" dirty="0" smtClean="0">
                <a:solidFill>
                  <a:srgbClr val="777777"/>
                </a:solidFill>
              </a:rPr>
              <a:t> ne </a:t>
            </a:r>
            <a:r>
              <a:rPr lang="en-US" dirty="0" err="1" smtClean="0">
                <a:solidFill>
                  <a:srgbClr val="777777"/>
                </a:solidFill>
              </a:rPr>
              <a:t>daju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svoje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mišljenje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koje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ustvari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znak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pažnje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brige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dijete</a:t>
            </a:r>
            <a:r>
              <a:rPr lang="en-US" dirty="0" smtClean="0">
                <a:solidFill>
                  <a:srgbClr val="777777"/>
                </a:solidFill>
              </a:rPr>
              <a:t> - to je signal </a:t>
            </a:r>
            <a:r>
              <a:rPr lang="en-US" dirty="0" err="1" smtClean="0">
                <a:solidFill>
                  <a:srgbClr val="777777"/>
                </a:solidFill>
              </a:rPr>
              <a:t>za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uzbunu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Često</a:t>
            </a:r>
            <a:r>
              <a:rPr lang="en-US" dirty="0" smtClean="0">
                <a:solidFill>
                  <a:srgbClr val="777777"/>
                </a:solidFill>
              </a:rPr>
              <a:t> to </a:t>
            </a:r>
            <a:r>
              <a:rPr lang="en-US" dirty="0" err="1" smtClean="0">
                <a:solidFill>
                  <a:srgbClr val="777777"/>
                </a:solidFill>
              </a:rPr>
              <a:t>govori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roditelji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zbog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vlastite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slabosti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jednostavno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dignuli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ruke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djeteta</a:t>
            </a:r>
            <a:r>
              <a:rPr lang="en-US" dirty="0" smtClean="0">
                <a:solidFill>
                  <a:srgbClr val="777777"/>
                </a:solidFill>
              </a:rPr>
              <a:t>. A </a:t>
            </a:r>
            <a:r>
              <a:rPr lang="en-US" dirty="0" err="1" smtClean="0">
                <a:solidFill>
                  <a:srgbClr val="777777"/>
                </a:solidFill>
              </a:rPr>
              <a:t>nerijetko</a:t>
            </a:r>
            <a:r>
              <a:rPr lang="en-US" dirty="0" smtClean="0">
                <a:solidFill>
                  <a:srgbClr val="777777"/>
                </a:solidFill>
              </a:rPr>
              <a:t> je </a:t>
            </a:r>
            <a:r>
              <a:rPr lang="en-US" dirty="0" err="1" smtClean="0">
                <a:solidFill>
                  <a:srgbClr val="777777"/>
                </a:solidFill>
              </a:rPr>
              <a:t>riječ</a:t>
            </a:r>
            <a:r>
              <a:rPr lang="en-US" dirty="0" smtClean="0">
                <a:solidFill>
                  <a:srgbClr val="777777"/>
                </a:solidFill>
              </a:rPr>
              <a:t> o </a:t>
            </a:r>
            <a:r>
              <a:rPr lang="en-US" dirty="0" err="1" smtClean="0">
                <a:solidFill>
                  <a:srgbClr val="777777"/>
                </a:solidFill>
              </a:rPr>
              <a:t>lijenosti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zbog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im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jednostavno</a:t>
            </a:r>
            <a:r>
              <a:rPr lang="en-US" dirty="0" smtClean="0">
                <a:solidFill>
                  <a:srgbClr val="777777"/>
                </a:solidFill>
              </a:rPr>
              <a:t> ne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upletati</a:t>
            </a:r>
            <a:r>
              <a:rPr lang="en-US" dirty="0" smtClean="0">
                <a:solidFill>
                  <a:srgbClr val="777777"/>
                </a:solidFill>
              </a:rPr>
              <a:t> u </a:t>
            </a:r>
            <a:r>
              <a:rPr lang="en-US" dirty="0" err="1" smtClean="0">
                <a:solidFill>
                  <a:srgbClr val="777777"/>
                </a:solidFill>
              </a:rPr>
              <a:t>složene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probleme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pred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njih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stavlja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život</a:t>
            </a:r>
            <a:r>
              <a:rPr lang="en-US" dirty="0" smtClean="0">
                <a:solidFill>
                  <a:srgbClr val="777777"/>
                </a:solidFill>
              </a:rPr>
              <a:t> pa </a:t>
            </a:r>
            <a:r>
              <a:rPr lang="en-US" dirty="0" err="1" smtClean="0">
                <a:solidFill>
                  <a:srgbClr val="777777"/>
                </a:solidFill>
              </a:rPr>
              <a:t>ih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ignoriraju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nadaju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da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će</a:t>
            </a:r>
            <a:r>
              <a:rPr lang="en-US" dirty="0" smtClean="0">
                <a:solidFill>
                  <a:srgbClr val="777777"/>
                </a:solidFill>
              </a:rPr>
              <a:t> se </a:t>
            </a:r>
            <a:r>
              <a:rPr lang="en-US" dirty="0" err="1" smtClean="0">
                <a:solidFill>
                  <a:srgbClr val="777777"/>
                </a:solidFill>
              </a:rPr>
              <a:t>riješiti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sami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od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sebe</a:t>
            </a:r>
            <a:r>
              <a:rPr lang="en-US" dirty="0" smtClean="0">
                <a:solidFill>
                  <a:srgbClr val="777777"/>
                </a:solidFill>
              </a:rPr>
              <a:t>. </a:t>
            </a:r>
            <a:r>
              <a:rPr lang="en-US" dirty="0" err="1" smtClean="0">
                <a:solidFill>
                  <a:srgbClr val="777777"/>
                </a:solidFill>
              </a:rPr>
              <a:t>Opasnosti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koje</a:t>
            </a:r>
            <a:r>
              <a:rPr lang="en-US" dirty="0" smtClean="0">
                <a:solidFill>
                  <a:srgbClr val="777777"/>
                </a:solidFill>
              </a:rPr>
              <a:t> u tom </a:t>
            </a:r>
            <a:r>
              <a:rPr lang="en-US" dirty="0" err="1" smtClean="0">
                <a:solidFill>
                  <a:srgbClr val="777777"/>
                </a:solidFill>
              </a:rPr>
              <a:t>smislu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prijete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djetetu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mogu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biti</a:t>
            </a:r>
            <a:r>
              <a:rPr lang="en-US" dirty="0" smtClean="0">
                <a:solidFill>
                  <a:srgbClr val="777777"/>
                </a:solidFill>
              </a:rPr>
              <a:t> </a:t>
            </a:r>
            <a:r>
              <a:rPr lang="en-US" dirty="0" err="1" smtClean="0">
                <a:solidFill>
                  <a:srgbClr val="777777"/>
                </a:solidFill>
              </a:rPr>
              <a:t>velike</a:t>
            </a:r>
            <a:r>
              <a:rPr lang="en-US" dirty="0" smtClean="0">
                <a:solidFill>
                  <a:srgbClr val="777777"/>
                </a:solidFill>
              </a:rPr>
              <a:t>.</a:t>
            </a:r>
            <a:endParaRPr lang="hr-HR" dirty="0" smtClean="0">
              <a:solidFill>
                <a:srgbClr val="777777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Hvala na suradnji!</a:t>
            </a:r>
            <a:endParaRPr lang="hr-HR" dirty="0">
              <a:solidFill>
                <a:srgbClr val="FF0066"/>
              </a:solidFill>
            </a:endParaRPr>
          </a:p>
        </p:txBody>
      </p:sp>
      <p:pic>
        <p:nvPicPr>
          <p:cNvPr id="8" name="Rezervirano mjesto sadržaja 7" descr="buntovnici_362318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857364"/>
            <a:ext cx="8001056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1. pitanje</a:t>
            </a:r>
            <a:endParaRPr lang="hr-HR" dirty="0">
              <a:solidFill>
                <a:srgbClr val="FF0066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>
              <a:solidFill>
                <a:srgbClr val="777777"/>
              </a:solidFill>
            </a:endParaRPr>
          </a:p>
          <a:p>
            <a:r>
              <a:rPr lang="en-US" b="1" dirty="0" err="1" smtClean="0">
                <a:solidFill>
                  <a:srgbClr val="777777"/>
                </a:solidFill>
              </a:rPr>
              <a:t>Vaša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su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djeca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posvađala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oko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igračke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sada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dolaze</a:t>
            </a:r>
            <a:r>
              <a:rPr lang="en-US" b="1" dirty="0" smtClean="0">
                <a:solidFill>
                  <a:srgbClr val="777777"/>
                </a:solidFill>
              </a:rPr>
              <a:t> k </a:t>
            </a:r>
            <a:r>
              <a:rPr lang="en-US" b="1" dirty="0" err="1" smtClean="0">
                <a:solidFill>
                  <a:srgbClr val="777777"/>
                </a:solidFill>
              </a:rPr>
              <a:t>vama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presudite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tko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ima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pravo</a:t>
            </a:r>
            <a:r>
              <a:rPr lang="en-US" b="1" dirty="0" smtClean="0">
                <a:solidFill>
                  <a:srgbClr val="777777"/>
                </a:solidFill>
              </a:rPr>
              <a:t>. Vi…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P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D </a:t>
            </a:r>
            <a:endParaRPr lang="hr-HR" dirty="0" smtClean="0">
              <a:solidFill>
                <a:srgbClr val="777777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2.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err="1" smtClean="0">
                <a:solidFill>
                  <a:srgbClr val="777777"/>
                </a:solidFill>
              </a:rPr>
              <a:t>Uhvatili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susjedino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dijete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kako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puši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hodniku</a:t>
            </a:r>
            <a:r>
              <a:rPr lang="en-US" b="1" dirty="0" smtClean="0">
                <a:solidFill>
                  <a:srgbClr val="777777"/>
                </a:solidFill>
              </a:rPr>
              <a:t>. </a:t>
            </a:r>
            <a:r>
              <a:rPr lang="en-US" b="1" dirty="0" err="1" smtClean="0">
                <a:solidFill>
                  <a:srgbClr val="777777"/>
                </a:solidFill>
              </a:rPr>
              <a:t>Što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ćete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učiniti</a:t>
            </a:r>
            <a:r>
              <a:rPr lang="en-US" b="1" dirty="0" smtClean="0">
                <a:solidFill>
                  <a:srgbClr val="777777"/>
                </a:solidFill>
              </a:rPr>
              <a:t>?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P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- D</a:t>
            </a:r>
            <a:endParaRPr lang="hr-HR" dirty="0" smtClean="0">
              <a:solidFill>
                <a:srgbClr val="777777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3.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err="1" smtClean="0">
                <a:solidFill>
                  <a:srgbClr val="777777"/>
                </a:solidFill>
              </a:rPr>
              <a:t>Dvogodišnje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dijete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inati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</a:t>
            </a:r>
            <a:r>
              <a:rPr lang="en-US" b="1" dirty="0" smtClean="0">
                <a:solidFill>
                  <a:srgbClr val="777777"/>
                </a:solidFill>
              </a:rPr>
              <a:t> ne </a:t>
            </a:r>
            <a:r>
              <a:rPr lang="en-US" b="1" dirty="0" err="1" smtClean="0">
                <a:solidFill>
                  <a:srgbClr val="777777"/>
                </a:solidFill>
              </a:rPr>
              <a:t>želi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poslušati</a:t>
            </a:r>
            <a:r>
              <a:rPr lang="en-US" b="1" dirty="0" smtClean="0">
                <a:solidFill>
                  <a:srgbClr val="777777"/>
                </a:solidFill>
              </a:rPr>
              <a:t>. </a:t>
            </a:r>
            <a:r>
              <a:rPr lang="en-US" b="1" dirty="0" err="1" smtClean="0">
                <a:solidFill>
                  <a:srgbClr val="777777"/>
                </a:solidFill>
              </a:rPr>
              <a:t>Što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ćete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napraviti</a:t>
            </a:r>
            <a:r>
              <a:rPr lang="en-US" b="1" dirty="0" smtClean="0">
                <a:solidFill>
                  <a:srgbClr val="777777"/>
                </a:solidFill>
              </a:rPr>
              <a:t>?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D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P </a:t>
            </a:r>
            <a:endParaRPr lang="hr-HR" dirty="0" smtClean="0">
              <a:solidFill>
                <a:srgbClr val="777777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4.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err="1" smtClean="0">
                <a:solidFill>
                  <a:srgbClr val="777777"/>
                </a:solidFill>
              </a:rPr>
              <a:t>Vaš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mališan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ima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slobodnu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aktivnost</a:t>
            </a:r>
            <a:r>
              <a:rPr lang="en-US" b="1" dirty="0" smtClean="0">
                <a:solidFill>
                  <a:srgbClr val="777777"/>
                </a:solidFill>
              </a:rPr>
              <a:t>, </a:t>
            </a:r>
            <a:r>
              <a:rPr lang="en-US" b="1" dirty="0" err="1" smtClean="0">
                <a:solidFill>
                  <a:srgbClr val="777777"/>
                </a:solidFill>
              </a:rPr>
              <a:t>primjerice</a:t>
            </a:r>
            <a:r>
              <a:rPr lang="en-US" b="1" dirty="0" smtClean="0">
                <a:solidFill>
                  <a:srgbClr val="777777"/>
                </a:solidFill>
              </a:rPr>
              <a:t>, </a:t>
            </a:r>
            <a:r>
              <a:rPr lang="en-US" b="1" dirty="0" err="1" smtClean="0">
                <a:solidFill>
                  <a:srgbClr val="777777"/>
                </a:solidFill>
              </a:rPr>
              <a:t>ritmiku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ili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nogomet</a:t>
            </a:r>
            <a:r>
              <a:rPr lang="en-US" b="1" dirty="0" smtClean="0">
                <a:solidFill>
                  <a:srgbClr val="777777"/>
                </a:solidFill>
              </a:rPr>
              <a:t>, </a:t>
            </a:r>
            <a:r>
              <a:rPr lang="en-US" b="1" dirty="0" err="1" smtClean="0">
                <a:solidFill>
                  <a:srgbClr val="777777"/>
                </a:solidFill>
              </a:rPr>
              <a:t>uspješan</a:t>
            </a:r>
            <a:r>
              <a:rPr lang="en-US" b="1" dirty="0" smtClean="0">
                <a:solidFill>
                  <a:srgbClr val="777777"/>
                </a:solidFill>
              </a:rPr>
              <a:t> je, </a:t>
            </a:r>
            <a:r>
              <a:rPr lang="en-US" b="1" dirty="0" err="1" smtClean="0">
                <a:solidFill>
                  <a:srgbClr val="777777"/>
                </a:solidFill>
              </a:rPr>
              <a:t>ali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nakon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nekog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vremena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odustaje</a:t>
            </a:r>
            <a:r>
              <a:rPr lang="en-US" b="1" dirty="0" smtClean="0">
                <a:solidFill>
                  <a:srgbClr val="777777"/>
                </a:solidFill>
              </a:rPr>
              <a:t>. </a:t>
            </a:r>
            <a:r>
              <a:rPr lang="en-US" b="1" dirty="0" err="1" smtClean="0">
                <a:solidFill>
                  <a:srgbClr val="777777"/>
                </a:solidFill>
              </a:rPr>
              <a:t>Što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činite</a:t>
            </a:r>
            <a:r>
              <a:rPr lang="en-US" b="1" dirty="0" smtClean="0">
                <a:solidFill>
                  <a:srgbClr val="777777"/>
                </a:solidFill>
              </a:rPr>
              <a:t>?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D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P 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5.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err="1" smtClean="0">
                <a:solidFill>
                  <a:srgbClr val="777777"/>
                </a:solidFill>
              </a:rPr>
              <a:t>Prijateljica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vam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žali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svoje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vrtićko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dijete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koje</a:t>
            </a:r>
            <a:r>
              <a:rPr lang="en-US" b="1" dirty="0" smtClean="0">
                <a:solidFill>
                  <a:srgbClr val="777777"/>
                </a:solidFill>
              </a:rPr>
              <a:t> je </a:t>
            </a:r>
            <a:r>
              <a:rPr lang="en-US" b="1" dirty="0" err="1" smtClean="0">
                <a:solidFill>
                  <a:srgbClr val="777777"/>
                </a:solidFill>
              </a:rPr>
              <a:t>sporo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</a:t>
            </a:r>
            <a:r>
              <a:rPr lang="en-US" b="1" dirty="0" smtClean="0">
                <a:solidFill>
                  <a:srgbClr val="777777"/>
                </a:solidFill>
              </a:rPr>
              <a:t> u </a:t>
            </a:r>
            <a:r>
              <a:rPr lang="en-US" b="1" dirty="0" err="1" smtClean="0">
                <a:solidFill>
                  <a:srgbClr val="777777"/>
                </a:solidFill>
              </a:rPr>
              <a:t>svemu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treba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poticaja</a:t>
            </a:r>
            <a:r>
              <a:rPr lang="en-US" b="1" dirty="0" smtClean="0">
                <a:solidFill>
                  <a:srgbClr val="777777"/>
                </a:solidFill>
              </a:rPr>
              <a:t>. </a:t>
            </a:r>
            <a:r>
              <a:rPr lang="en-US" b="1" dirty="0" err="1" smtClean="0">
                <a:solidFill>
                  <a:srgbClr val="777777"/>
                </a:solidFill>
              </a:rPr>
              <a:t>Što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savjetujete</a:t>
            </a:r>
            <a:r>
              <a:rPr lang="en-US" b="1" dirty="0" smtClean="0">
                <a:solidFill>
                  <a:srgbClr val="777777"/>
                </a:solidFill>
              </a:rPr>
              <a:t>?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D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P 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6.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smtClean="0">
                <a:solidFill>
                  <a:srgbClr val="777777"/>
                </a:solidFill>
              </a:rPr>
              <a:t>Je </a:t>
            </a:r>
            <a:r>
              <a:rPr lang="en-US" b="1" dirty="0" err="1" smtClean="0">
                <a:solidFill>
                  <a:srgbClr val="777777"/>
                </a:solidFill>
              </a:rPr>
              <a:t>li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važno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dijete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ima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dnevni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raspored</a:t>
            </a:r>
            <a:r>
              <a:rPr lang="en-US" b="1" dirty="0" smtClean="0">
                <a:solidFill>
                  <a:srgbClr val="777777"/>
                </a:solidFill>
              </a:rPr>
              <a:t>?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P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- D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7.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err="1" smtClean="0">
                <a:solidFill>
                  <a:srgbClr val="777777"/>
                </a:solidFill>
              </a:rPr>
              <a:t>Kad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dijete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treba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ostaviti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pelene</a:t>
            </a:r>
            <a:r>
              <a:rPr lang="en-US" b="1" dirty="0" smtClean="0">
                <a:solidFill>
                  <a:srgbClr val="777777"/>
                </a:solidFill>
              </a:rPr>
              <a:t>?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D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A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P 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66"/>
                </a:solidFill>
              </a:rPr>
              <a:t>8.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b="1" dirty="0" err="1" smtClean="0">
                <a:solidFill>
                  <a:srgbClr val="777777"/>
                </a:solidFill>
              </a:rPr>
              <a:t>Koja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vam</a:t>
            </a:r>
            <a:r>
              <a:rPr lang="en-US" b="1" dirty="0" smtClean="0">
                <a:solidFill>
                  <a:srgbClr val="777777"/>
                </a:solidFill>
              </a:rPr>
              <a:t> se </a:t>
            </a:r>
            <a:r>
              <a:rPr lang="en-US" b="1" dirty="0" err="1" smtClean="0">
                <a:solidFill>
                  <a:srgbClr val="777777"/>
                </a:solidFill>
              </a:rPr>
              <a:t>rečenica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najviše</a:t>
            </a:r>
            <a:r>
              <a:rPr lang="en-US" b="1" dirty="0" smtClean="0">
                <a:solidFill>
                  <a:srgbClr val="777777"/>
                </a:solidFill>
              </a:rPr>
              <a:t> </a:t>
            </a:r>
            <a:r>
              <a:rPr lang="en-US" b="1" dirty="0" err="1" smtClean="0">
                <a:solidFill>
                  <a:srgbClr val="777777"/>
                </a:solidFill>
              </a:rPr>
              <a:t>sviđa</a:t>
            </a:r>
            <a:r>
              <a:rPr lang="en-US" b="1" dirty="0" smtClean="0">
                <a:solidFill>
                  <a:srgbClr val="777777"/>
                </a:solidFill>
              </a:rPr>
              <a:t>?</a:t>
            </a:r>
            <a:endParaRPr lang="hr-HR" b="1" dirty="0" smtClean="0">
              <a:solidFill>
                <a:srgbClr val="777777"/>
              </a:solidFill>
            </a:endParaRPr>
          </a:p>
          <a:p>
            <a:r>
              <a:rPr lang="hr-HR" b="1" dirty="0" smtClean="0">
                <a:solidFill>
                  <a:srgbClr val="777777"/>
                </a:solidFill>
              </a:rPr>
              <a:t>1. – P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2. – D</a:t>
            </a:r>
          </a:p>
          <a:p>
            <a:r>
              <a:rPr lang="hr-HR" b="1" dirty="0" smtClean="0">
                <a:solidFill>
                  <a:srgbClr val="777777"/>
                </a:solidFill>
              </a:rPr>
              <a:t>3. – A </a:t>
            </a:r>
            <a:endParaRPr lang="hr-HR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927</Words>
  <PresentationFormat>Prikaz na zaslonu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Office tema</vt:lpstr>
      <vt:lpstr>STILOVI RODITELJSTVA</vt:lpstr>
      <vt:lpstr>1. pitanje</vt:lpstr>
      <vt:lpstr>2. pitanje</vt:lpstr>
      <vt:lpstr>3. pitanje</vt:lpstr>
      <vt:lpstr>4. pitanje</vt:lpstr>
      <vt:lpstr>5. pitanje</vt:lpstr>
      <vt:lpstr>6. pitanje</vt:lpstr>
      <vt:lpstr>7. pitanje</vt:lpstr>
      <vt:lpstr>8. pitanje</vt:lpstr>
      <vt:lpstr>9. pitanje</vt:lpstr>
      <vt:lpstr>10. pitanje</vt:lpstr>
      <vt:lpstr>A - Autoritativan</vt:lpstr>
      <vt:lpstr>A - Autoritativan</vt:lpstr>
      <vt:lpstr>D - Demokratski</vt:lpstr>
      <vt:lpstr>D - Demokratski</vt:lpstr>
      <vt:lpstr>P - Popustljivi</vt:lpstr>
      <vt:lpstr>P - Popustljivi</vt:lpstr>
      <vt:lpstr>Hvala na suradnji!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STILOVI RODITELJSTVA</dc:title>
  <dc:creator>Martina</dc:creator>
  <cp:lastModifiedBy>Martina</cp:lastModifiedBy>
  <cp:revision>12</cp:revision>
  <dcterms:created xsi:type="dcterms:W3CDTF">2015-12-08T12:28:46Z</dcterms:created>
  <dcterms:modified xsi:type="dcterms:W3CDTF">2015-12-08T15:09:34Z</dcterms:modified>
</cp:coreProperties>
</file>